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22"/>
  </p:notesMasterIdLst>
  <p:handoutMasterIdLst>
    <p:handoutMasterId r:id="rId23"/>
  </p:handoutMasterIdLst>
  <p:sldIdLst>
    <p:sldId id="279" r:id="rId6"/>
    <p:sldId id="301" r:id="rId7"/>
    <p:sldId id="558" r:id="rId8"/>
    <p:sldId id="562" r:id="rId9"/>
    <p:sldId id="288" r:id="rId10"/>
    <p:sldId id="559" r:id="rId11"/>
    <p:sldId id="289" r:id="rId12"/>
    <p:sldId id="295" r:id="rId13"/>
    <p:sldId id="282" r:id="rId14"/>
    <p:sldId id="283" r:id="rId15"/>
    <p:sldId id="286" r:id="rId16"/>
    <p:sldId id="299" r:id="rId17"/>
    <p:sldId id="281" r:id="rId18"/>
    <p:sldId id="297" r:id="rId19"/>
    <p:sldId id="287" r:id="rId20"/>
    <p:sldId id="28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lue-Based Solutions" id="{DECDA54C-C38F-4EA2-974F-1C160D3F2482}">
          <p14:sldIdLst>
            <p14:sldId id="279"/>
            <p14:sldId id="301"/>
            <p14:sldId id="558"/>
            <p14:sldId id="562"/>
            <p14:sldId id="288"/>
            <p14:sldId id="559"/>
            <p14:sldId id="289"/>
          </p14:sldIdLst>
        </p14:section>
        <p14:section name="Individual Program Overview Slides" id="{59418071-789E-4003-BEA2-9B3C0B9E64E5}">
          <p14:sldIdLst>
            <p14:sldId id="295"/>
            <p14:sldId id="282"/>
            <p14:sldId id="283"/>
            <p14:sldId id="286"/>
            <p14:sldId id="299"/>
            <p14:sldId id="281"/>
            <p14:sldId id="297"/>
            <p14:sldId id="287"/>
            <p14:sldId id="28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FDA35870-0FEC-36DA-2EB0-376E95D74227}" name="Hartings, Julie" initials="JH" userId="S::P958JV@glbcore.com::9a3ed85b-b541-4fc6-88e2-635e0e00b3bc" providerId="AD"/>
  <p188:author id="{85D1307D-E35D-ACBA-C223-8F57483FECBF}" name="Lennon, Lexi J" initials="LL" userId="S::H10959@glbcore.com::d2926d6b-424b-488d-8e84-264b725fbc46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20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BE7"/>
    <a:srgbClr val="3366CC"/>
    <a:srgbClr val="10407F"/>
    <a:srgbClr val="FF00FF"/>
    <a:srgbClr val="0D76F7"/>
    <a:srgbClr val="F8F8F8"/>
    <a:srgbClr val="03CEE4"/>
    <a:srgbClr val="04B8A8"/>
    <a:srgbClr val="00836E"/>
    <a:srgbClr val="387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1" autoAdjust="0"/>
    <p:restoredTop sz="84869" autoAdjust="0"/>
  </p:normalViewPr>
  <p:slideViewPr>
    <p:cSldViewPr snapToGrid="0" showGuides="1">
      <p:cViewPr varScale="1">
        <p:scale>
          <a:sx n="58" d="100"/>
          <a:sy n="58" d="100"/>
        </p:scale>
        <p:origin x="1339" y="27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1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382C0-1D05-4229-918E-CDD7B7E48B4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AEEE-E778-402E-8B8F-9A98AED26EB8}" type="datetimeFigureOut">
              <a:rPr lang="en-GB" smtClean="0"/>
              <a:t>12/02/2026</a:t>
            </a:fld>
            <a:endParaRPr lang="en-GB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Date Placeholder 8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1386E511-D742-4EFE-90B5-C9FC42762E0F}" type="datetimeFigureOut">
              <a:rPr lang="en-GB" smtClean="0"/>
              <a:pPr/>
              <a:t>12/02/2026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16CFAD1-D197-4A88-B173-A6412E995EE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en-GB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13" name="Header Placeholder 1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4902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F358DD-2331-4943-859F-F60814B25F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05380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F358DD-2331-4943-859F-F60814B25F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09534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F358DD-2331-4943-859F-F60814B25F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70279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4657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F358DD-2331-4943-859F-F60814B25F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38179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F358DD-2331-4943-859F-F60814B25F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85896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 typeface="Arial" panose="020B0604020202020204" pitchFamily="34" charset="0"/>
              <a:buNone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F358DD-2331-4943-859F-F60814B25F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9140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102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465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00407-9808-E1B0-DBC3-1FCC98344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99557E-8A3F-160B-4E02-C9AFF15D1D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0D81A3-304C-872E-3D6F-E7634D0758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7DF3E-087A-5054-148F-B4B9AF348D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CFAD1-D197-4A88-B173-A6412E995EE5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78355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CFAD1-D197-4A88-B173-A6412E995EE5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72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6A4D1-F925-25EF-569A-A98F36670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AF76AD-56B5-684D-BAFF-40DA7547AF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09DEEE-AA58-7765-DCDB-1BB124BB50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2E6C7-5399-DE75-B963-E6614944D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CFAD1-D197-4A88-B173-A6412E995EE5}" type="slidenum">
              <a:rPr kumimoji="0" lang="en-GB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8404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58DD-2331-4943-859F-F60814B25F6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719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3254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F358DD-2331-4943-859F-F60814B25F6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465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. Infographic w/eyeb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7A655C7-CF4D-4744-9276-B426F65AE4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7189" y="518160"/>
            <a:ext cx="7589836" cy="1009650"/>
          </a:xfrm>
        </p:spPr>
        <p:txBody>
          <a:bodyPr/>
          <a:lstStyle>
            <a:lvl1pPr>
              <a:defRPr>
                <a:solidFill>
                  <a:srgbClr val="10407F"/>
                </a:solidFill>
              </a:defRPr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1A078DE2-BB05-4773-91CF-C33A6E4AA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188" y="306790"/>
            <a:ext cx="7589837" cy="26924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lnSpc>
                <a:spcPct val="85000"/>
              </a:lnSpc>
              <a:buNone/>
              <a:defRPr sz="1200" b="0" i="0" cap="all" spc="150" baseline="0">
                <a:solidFill>
                  <a:srgbClr val="10407F"/>
                </a:solidFill>
                <a:latin typeface="Consolas" panose="020B0609020204030204" pitchFamily="49" charset="0"/>
                <a:cs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Category or Subtopic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1443C8-0FCA-6180-4073-983F49FAAFA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7187" y="6152400"/>
            <a:ext cx="2187492" cy="507216"/>
          </a:xfrm>
        </p:spPr>
        <p:txBody>
          <a:bodyPr/>
          <a:lstStyle>
            <a:lvl1pPr marL="0" indent="0">
              <a:buNone/>
              <a:defRPr sz="11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icon to insert company logo</a:t>
            </a:r>
          </a:p>
        </p:txBody>
      </p:sp>
    </p:spTree>
    <p:extLst>
      <p:ext uri="{BB962C8B-B14F-4D97-AF65-F5344CB8AC3E}">
        <p14:creationId xmlns:p14="http://schemas.microsoft.com/office/powerpoint/2010/main" val="8642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&gt;Do not use layouts after this &gt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 bwMode="invGray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en-US" sz="140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 bwMode="invGray">
          <a:xfrm>
            <a:off x="430213" y="656823"/>
            <a:ext cx="11356977" cy="2893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US" sz="4400" b="0" noProof="0">
                <a:solidFill>
                  <a:schemeClr val="bg1"/>
                </a:solidFill>
              </a:rPr>
              <a:t>If you see any </a:t>
            </a:r>
            <a:r>
              <a:rPr lang="en-US" sz="4400" b="1" i="1" noProof="0">
                <a:solidFill>
                  <a:schemeClr val="bg1"/>
                </a:solidFill>
              </a:rPr>
              <a:t>layouts after this </a:t>
            </a:r>
            <a:r>
              <a:rPr lang="en-US" sz="4400" b="0" i="0" noProof="0">
                <a:solidFill>
                  <a:schemeClr val="bg1"/>
                </a:solidFill>
              </a:rPr>
              <a:t>one</a:t>
            </a:r>
            <a:r>
              <a:rPr lang="en-US" sz="4400" b="1" i="1" noProof="0">
                <a:solidFill>
                  <a:schemeClr val="bg1"/>
                </a:solidFill>
              </a:rPr>
              <a:t>,</a:t>
            </a:r>
            <a:br>
              <a:rPr lang="en-US" sz="4400" b="0" i="0" noProof="0">
                <a:solidFill>
                  <a:schemeClr val="bg1"/>
                </a:solidFill>
              </a:rPr>
            </a:br>
            <a:r>
              <a:rPr lang="en-US" sz="4400" b="0" noProof="0">
                <a:solidFill>
                  <a:schemeClr val="bg1"/>
                </a:solidFill>
              </a:rPr>
              <a:t>do not use them. These layouts </a:t>
            </a:r>
            <a:r>
              <a:rPr lang="en-US" sz="4400" b="1" i="1" u="none" noProof="0">
                <a:solidFill>
                  <a:schemeClr val="bg1"/>
                </a:solidFill>
              </a:rPr>
              <a:t>are not </a:t>
            </a:r>
            <a:r>
              <a:rPr lang="en-US" sz="4400" b="0" noProof="0">
                <a:solidFill>
                  <a:schemeClr val="bg1"/>
                </a:solidFill>
              </a:rPr>
              <a:t>part of our corporate template.</a:t>
            </a:r>
            <a:br>
              <a:rPr lang="en-US" sz="2800" b="0" noProof="0">
                <a:solidFill>
                  <a:schemeClr val="bg1"/>
                </a:solidFill>
              </a:rPr>
            </a:br>
            <a:br>
              <a:rPr lang="en-US" sz="2800" b="0" noProof="0">
                <a:solidFill>
                  <a:schemeClr val="bg1"/>
                </a:solidFill>
              </a:rPr>
            </a:br>
            <a:endParaRPr lang="en-US" sz="2800" b="0" noProof="0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 bwMode="black"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bg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 bwMode="black"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US" sz="140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 bwMode="black"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US" sz="140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 bwMode="invGray">
          <a:xfrm>
            <a:off x="430213" y="2588374"/>
            <a:ext cx="1015234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800" b="1" i="1" noProof="0">
                <a:solidFill>
                  <a:schemeClr val="bg1"/>
                </a:solidFill>
              </a:rPr>
              <a:t>Do not use </a:t>
            </a:r>
            <a:endParaRPr lang="en-US" sz="2400" b="1" i="1"/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 bwMode="invGray">
          <a:xfrm>
            <a:off x="430214" y="5186455"/>
            <a:ext cx="11356974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US" sz="2000" b="0" noProof="0" dirty="0">
                <a:solidFill>
                  <a:schemeClr val="bg1"/>
                </a:solidFill>
              </a:rPr>
              <a:t>Due to PowerPoint’s standard Copy/Paste functionality extra undesirable layouts can appear.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US" sz="2000" b="0" noProof="0" dirty="0">
                <a:solidFill>
                  <a:schemeClr val="bg1"/>
                </a:solidFill>
              </a:rPr>
              <a:t>Also notice: Layouts after this might contain potential confidential information.</a:t>
            </a:r>
            <a:br>
              <a:rPr lang="en-US" sz="1800" b="0" noProof="0" dirty="0">
                <a:solidFill>
                  <a:schemeClr val="bg1"/>
                </a:solidFill>
              </a:rPr>
            </a:br>
            <a:endParaRPr lang="en-US" sz="1800" b="0" noProof="0" dirty="0">
              <a:solidFill>
                <a:schemeClr val="bg1"/>
              </a:solidFill>
            </a:endParaRPr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B12B154D-76F1-409D-A798-AA5203EE7F44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invGray"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01-06-21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7D212C3A-1726-4BC5-8AF1-72D08F635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invGray"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989D5CFC-5012-4F36-B4E7-CE36F67CD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invGray">
          <a:xfrm flipV="1"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46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.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2" y="1144800"/>
            <a:ext cx="5645512" cy="1821600"/>
          </a:xfrm>
          <a:noFill/>
        </p:spPr>
        <p:txBody>
          <a:bodyPr rIns="360000" anchor="b"/>
          <a:lstStyle>
            <a:lvl1pPr algn="l">
              <a:lnSpc>
                <a:spcPct val="95000"/>
              </a:lnSpc>
              <a:defRPr sz="5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28E0774-DE91-497B-8DE0-42893B8C648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86488" y="0"/>
            <a:ext cx="6003112" cy="5748338"/>
          </a:xfrm>
          <a:solidFill>
            <a:schemeClr val="tx1">
              <a:lumMod val="75000"/>
            </a:schemeClr>
          </a:solidFill>
        </p:spPr>
        <p:txBody>
          <a:bodyPr tIns="576000" anchor="ctr" anchorCtr="0"/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US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FE4E5DF5-D872-4D22-B399-15C13EA754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000" y="3070800"/>
            <a:ext cx="5645512" cy="2677538"/>
          </a:xfrm>
        </p:spPr>
        <p:txBody>
          <a:bodyPr rIns="360000"/>
          <a:lstStyle>
            <a:lvl1pPr marL="0" indent="0">
              <a:buNone/>
              <a:defRPr sz="2200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subtitle</a:t>
            </a:r>
            <a:endParaRPr lang="en-US"/>
          </a:p>
        </p:txBody>
      </p:sp>
      <p:sp>
        <p:nvSpPr>
          <p:cNvPr id="15" name="Internal Stamp dynamic" descr="{&quot;templafy&quot;:{&quot;id&quot;:&quot;ed1cd439-e185-41c7-8bd6-ed8a645ebe5e&quot;}}" title="Form.Cigna_Confidentiality.Cigna_confidentiality">
            <a:extLst>
              <a:ext uri="{FF2B5EF4-FFF2-40B4-BE49-F238E27FC236}">
                <a16:creationId xmlns:a16="http://schemas.microsoft.com/office/drawing/2014/main" id="{EC990396-18D9-78B4-BDAA-AB5AA4E5C97B}"/>
              </a:ext>
            </a:extLst>
          </p:cNvPr>
          <p:cNvSpPr/>
          <p:nvPr userDrawn="1"/>
        </p:nvSpPr>
        <p:spPr>
          <a:xfrm>
            <a:off x="3276000" y="6299328"/>
            <a:ext cx="1939925" cy="33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endParaRPr lang="en-US" sz="1000" b="0" i="0" kern="1200" cap="none" baseline="0" noProof="0" dirty="0">
              <a:solidFill>
                <a:schemeClr val="tx2"/>
              </a:solidFill>
              <a:effectLst/>
              <a:latin typeface="Arial Narrow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5106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34">
          <p15:clr>
            <a:srgbClr val="F26B43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4.xml"/><Relationship Id="rId13" Type="http://schemas.openxmlformats.org/officeDocument/2006/relationships/tags" Target="../tags/tag9.xml"/><Relationship Id="rId18" Type="http://schemas.openxmlformats.org/officeDocument/2006/relationships/tags" Target="../tags/tag14.xml"/><Relationship Id="rId26" Type="http://schemas.openxmlformats.org/officeDocument/2006/relationships/tags" Target="../tags/tag22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7.xml"/><Relationship Id="rId7" Type="http://schemas.openxmlformats.org/officeDocument/2006/relationships/tags" Target="../tags/tag3.xml"/><Relationship Id="rId12" Type="http://schemas.openxmlformats.org/officeDocument/2006/relationships/tags" Target="../tags/tag8.xml"/><Relationship Id="rId17" Type="http://schemas.openxmlformats.org/officeDocument/2006/relationships/tags" Target="../tags/tag13.xml"/><Relationship Id="rId25" Type="http://schemas.openxmlformats.org/officeDocument/2006/relationships/tags" Target="../tags/tag21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2.xml"/><Relationship Id="rId20" Type="http://schemas.openxmlformats.org/officeDocument/2006/relationships/tags" Target="../tags/tag16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11" Type="http://schemas.openxmlformats.org/officeDocument/2006/relationships/tags" Target="../tags/tag7.xml"/><Relationship Id="rId24" Type="http://schemas.openxmlformats.org/officeDocument/2006/relationships/tags" Target="../tags/tag20.xml"/><Relationship Id="rId5" Type="http://schemas.openxmlformats.org/officeDocument/2006/relationships/tags" Target="../tags/tag1.xml"/><Relationship Id="rId15" Type="http://schemas.openxmlformats.org/officeDocument/2006/relationships/tags" Target="../tags/tag11.xml"/><Relationship Id="rId23" Type="http://schemas.openxmlformats.org/officeDocument/2006/relationships/tags" Target="../tags/tag19.xml"/><Relationship Id="rId10" Type="http://schemas.openxmlformats.org/officeDocument/2006/relationships/tags" Target="../tags/tag6.xml"/><Relationship Id="rId19" Type="http://schemas.openxmlformats.org/officeDocument/2006/relationships/tags" Target="../tags/tag15.xml"/><Relationship Id="rId4" Type="http://schemas.openxmlformats.org/officeDocument/2006/relationships/theme" Target="../theme/theme1.xml"/><Relationship Id="rId9" Type="http://schemas.openxmlformats.org/officeDocument/2006/relationships/tags" Target="../tags/tag5.xml"/><Relationship Id="rId14" Type="http://schemas.openxmlformats.org/officeDocument/2006/relationships/tags" Target="../tags/tag10.xml"/><Relationship Id="rId22" Type="http://schemas.openxmlformats.org/officeDocument/2006/relationships/tags" Target="../tags/tag18.xml"/><Relationship Id="rId27" Type="http://schemas.openxmlformats.org/officeDocument/2006/relationships/tags" Target="../tags/tag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88" y="1608138"/>
            <a:ext cx="11472411" cy="43640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4, Header</a:t>
            </a:r>
          </a:p>
          <a:p>
            <a:pPr lvl="4"/>
            <a:r>
              <a:rPr lang="en-US" noProof="0" dirty="0"/>
              <a:t>Level 5, Body</a:t>
            </a:r>
          </a:p>
          <a:p>
            <a:pPr lvl="5"/>
            <a:r>
              <a:rPr lang="en-US" noProof="0" dirty="0"/>
              <a:t>Level 6</a:t>
            </a:r>
          </a:p>
          <a:p>
            <a:pPr lvl="6"/>
            <a:r>
              <a:rPr lang="en-US" noProof="0" dirty="0"/>
              <a:t>Level 7, Small Header</a:t>
            </a:r>
          </a:p>
          <a:p>
            <a:pPr lvl="7"/>
            <a:r>
              <a:rPr lang="en-US" noProof="0" dirty="0"/>
              <a:t>Level 8, Small Body</a:t>
            </a:r>
          </a:p>
          <a:p>
            <a:pPr lvl="8"/>
            <a:r>
              <a:rPr lang="en-US" noProof="0" dirty="0"/>
              <a:t>Level 9, Infographic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9" y="360362"/>
            <a:ext cx="7589836" cy="10683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3F1B6-0743-4D14-8B95-B030120DE5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27745" y="6344191"/>
            <a:ext cx="809659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800" cap="all" spc="80" baseline="0">
                <a:solidFill>
                  <a:schemeClr val="tx1"/>
                </a:solidFill>
                <a:latin typeface="Consolas" panose="020B0609020204030204" pitchFamily="49" charset="0"/>
              </a:defRPr>
            </a:lvl1pPr>
          </a:lstStyle>
          <a:p>
            <a:pPr algn="r"/>
            <a:fld id="{B59A4663-3706-2B45-97D0-001780BA9185}" type="datetime1">
              <a:rPr lang="en-US" smtClean="0"/>
              <a:pPr algn="r"/>
              <a:t>2/12/2026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2516E-ED5A-4F68-B285-E8D0CC42F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6800" y="6344191"/>
            <a:ext cx="2664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800" spc="80" baseline="0">
                <a:solidFill>
                  <a:schemeClr val="tx1"/>
                </a:solidFill>
                <a:latin typeface="Consolas" panose="020B0609020204030204" pitchFamily="49" charset="0"/>
              </a:defRPr>
            </a:lvl1pPr>
          </a:lstStyle>
          <a:p>
            <a:fld id="{23AA811B-2EBD-4900-905E-5BE2064496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" descr="{&quot;templafy&quot;:{&quot;binding&quot;:&quot;Form.PConfidentiality.Confidentiality&quot;,&quot;type&quot;:&quot;text&quot;}}" title="Form.PConfidentiality.Confidentiality">
            <a:extLst>
              <a:ext uri="{FF2B5EF4-FFF2-40B4-BE49-F238E27FC236}">
                <a16:creationId xmlns:a16="http://schemas.microsoft.com/office/drawing/2014/main" id="{0218BFDC-C593-4060-86CB-6BA121C02B84}"/>
              </a:ext>
            </a:extLst>
          </p:cNvPr>
          <p:cNvSpPr/>
          <p:nvPr userDrawn="1"/>
        </p:nvSpPr>
        <p:spPr>
          <a:xfrm>
            <a:off x="4235450" y="6318000"/>
            <a:ext cx="37211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endParaRPr lang="en-US" sz="800" cap="all" spc="80" baseline="0" noProof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C" hidden="1">
            <a:extLst>
              <a:ext uri="{FF2B5EF4-FFF2-40B4-BE49-F238E27FC236}">
                <a16:creationId xmlns:a16="http://schemas.microsoft.com/office/drawing/2014/main" id="{1C4B9106-8C42-4FD6-BE41-D1A11D08B0DE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360000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2" name="1-" hidden="1">
            <a:extLst>
              <a:ext uri="{FF2B5EF4-FFF2-40B4-BE49-F238E27FC236}">
                <a16:creationId xmlns:a16="http://schemas.microsoft.com/office/drawing/2014/main" id="{881042B9-FC01-4F98-ACD8-49BC2F3E922C}"/>
              </a:ext>
            </a:extLst>
          </p:cNvPr>
          <p:cNvSpPr/>
          <p:nvPr userDrawn="1">
            <p:custDataLst>
              <p:tags r:id="rId6"/>
            </p:custDataLst>
          </p:nvPr>
        </p:nvSpPr>
        <p:spPr>
          <a:xfrm>
            <a:off x="1151000" y="360000"/>
            <a:ext cx="180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4" name="C" hidden="1">
            <a:extLst>
              <a:ext uri="{FF2B5EF4-FFF2-40B4-BE49-F238E27FC236}">
                <a16:creationId xmlns:a16="http://schemas.microsoft.com/office/drawing/2014/main" id="{59C7C277-9424-433C-8660-29713F1B7FB3}"/>
              </a:ext>
            </a:extLst>
          </p:cNvPr>
          <p:cNvSpPr/>
          <p:nvPr userDrawn="1">
            <p:custDataLst>
              <p:tags r:id="rId7"/>
            </p:custDataLst>
          </p:nvPr>
        </p:nvSpPr>
        <p:spPr>
          <a:xfrm>
            <a:off x="1103758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6" name="1" hidden="1">
            <a:extLst>
              <a:ext uri="{FF2B5EF4-FFF2-40B4-BE49-F238E27FC236}">
                <a16:creationId xmlns:a16="http://schemas.microsoft.com/office/drawing/2014/main" id="{AD6D570A-8EAB-4316-A81F-BA83274CE3DF}"/>
              </a:ext>
            </a:extLst>
          </p:cNvPr>
          <p:cNvSpPr/>
          <p:nvPr userDrawn="1">
            <p:custDataLst>
              <p:tags r:id="rId8"/>
            </p:custDataLst>
          </p:nvPr>
        </p:nvSpPr>
        <p:spPr>
          <a:xfrm>
            <a:off x="2123710" y="359997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8" name="C" hidden="1">
            <a:extLst>
              <a:ext uri="{FF2B5EF4-FFF2-40B4-BE49-F238E27FC236}">
                <a16:creationId xmlns:a16="http://schemas.microsoft.com/office/drawing/2014/main" id="{AF9B7D13-D0E0-4CE3-8CA5-02630940ED38}"/>
              </a:ext>
            </a:extLst>
          </p:cNvPr>
          <p:cNvSpPr/>
          <p:nvPr userDrawn="1">
            <p:custDataLst>
              <p:tags r:id="rId9"/>
            </p:custDataLst>
          </p:nvPr>
        </p:nvSpPr>
        <p:spPr>
          <a:xfrm>
            <a:off x="10068154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0" name="1" hidden="1">
            <a:extLst>
              <a:ext uri="{FF2B5EF4-FFF2-40B4-BE49-F238E27FC236}">
                <a16:creationId xmlns:a16="http://schemas.microsoft.com/office/drawing/2014/main" id="{033FDCAC-185D-4077-BE01-7E2E533BA124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3093000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2" name="C" hidden="1">
            <a:extLst>
              <a:ext uri="{FF2B5EF4-FFF2-40B4-BE49-F238E27FC236}">
                <a16:creationId xmlns:a16="http://schemas.microsoft.com/office/drawing/2014/main" id="{59D95ABC-476B-43DD-B11D-841FD1CCCE12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909820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4" name="1" hidden="1">
            <a:extLst>
              <a:ext uri="{FF2B5EF4-FFF2-40B4-BE49-F238E27FC236}">
                <a16:creationId xmlns:a16="http://schemas.microsoft.com/office/drawing/2014/main" id="{5786BE75-81AB-4139-B2E5-FC8F4EB28B66}"/>
              </a:ext>
            </a:extLst>
          </p:cNvPr>
          <p:cNvSpPr/>
          <p:nvPr userDrawn="1">
            <p:custDataLst>
              <p:tags r:id="rId12"/>
            </p:custDataLst>
          </p:nvPr>
        </p:nvSpPr>
        <p:spPr>
          <a:xfrm>
            <a:off x="4064045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6" name="C" hidden="1">
            <a:extLst>
              <a:ext uri="{FF2B5EF4-FFF2-40B4-BE49-F238E27FC236}">
                <a16:creationId xmlns:a16="http://schemas.microsoft.com/office/drawing/2014/main" id="{129A9A3B-B084-4187-8ACA-4F0D6C08FE4E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8128823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8" name="1" hidden="1">
            <a:extLst>
              <a:ext uri="{FF2B5EF4-FFF2-40B4-BE49-F238E27FC236}">
                <a16:creationId xmlns:a16="http://schemas.microsoft.com/office/drawing/2014/main" id="{DEC24EF5-2922-409A-98A1-4BE1189C8532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5035045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0" name="C" hidden="1">
            <a:extLst>
              <a:ext uri="{FF2B5EF4-FFF2-40B4-BE49-F238E27FC236}">
                <a16:creationId xmlns:a16="http://schemas.microsoft.com/office/drawing/2014/main" id="{9E90051A-07FE-4055-B29A-3240854D0EDD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7157321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2" name="1" hidden="1">
            <a:extLst>
              <a:ext uri="{FF2B5EF4-FFF2-40B4-BE49-F238E27FC236}">
                <a16:creationId xmlns:a16="http://schemas.microsoft.com/office/drawing/2014/main" id="{A3700F78-6579-4287-82B2-6DFA45008FBC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6007384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4" name="C" hidden="1">
            <a:extLst>
              <a:ext uri="{FF2B5EF4-FFF2-40B4-BE49-F238E27FC236}">
                <a16:creationId xmlns:a16="http://schemas.microsoft.com/office/drawing/2014/main" id="{1DA00B94-1AAF-46A9-9411-BB34A0426C6A}"/>
              </a:ext>
            </a:extLst>
          </p:cNvPr>
          <p:cNvSpPr/>
          <p:nvPr userDrawn="1">
            <p:custDataLst>
              <p:tags r:id="rId17"/>
            </p:custDataLst>
          </p:nvPr>
        </p:nvSpPr>
        <p:spPr>
          <a:xfrm>
            <a:off x="618604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6" name="1" hidden="1">
            <a:extLst>
              <a:ext uri="{FF2B5EF4-FFF2-40B4-BE49-F238E27FC236}">
                <a16:creationId xmlns:a16="http://schemas.microsoft.com/office/drawing/2014/main" id="{ECDF4EC4-C654-4CC0-A697-7C7F76265642}"/>
              </a:ext>
            </a:extLst>
          </p:cNvPr>
          <p:cNvSpPr/>
          <p:nvPr userDrawn="1">
            <p:custDataLst>
              <p:tags r:id="rId18"/>
            </p:custDataLst>
          </p:nvPr>
        </p:nvSpPr>
        <p:spPr>
          <a:xfrm>
            <a:off x="6975706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8" name="C" hidden="1">
            <a:extLst>
              <a:ext uri="{FF2B5EF4-FFF2-40B4-BE49-F238E27FC236}">
                <a16:creationId xmlns:a16="http://schemas.microsoft.com/office/drawing/2014/main" id="{6A79D1EE-D920-468B-9064-1E73DB948D90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521628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0" name="1" hidden="1">
            <a:extLst>
              <a:ext uri="{FF2B5EF4-FFF2-40B4-BE49-F238E27FC236}">
                <a16:creationId xmlns:a16="http://schemas.microsoft.com/office/drawing/2014/main" id="{B375DE0F-1FC3-4AAD-B356-C9A3A482C506}"/>
              </a:ext>
            </a:extLst>
          </p:cNvPr>
          <p:cNvSpPr/>
          <p:nvPr userDrawn="1">
            <p:custDataLst>
              <p:tags r:id="rId20"/>
            </p:custDataLst>
          </p:nvPr>
        </p:nvSpPr>
        <p:spPr>
          <a:xfrm>
            <a:off x="7948823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2" name="C" hidden="1">
            <a:extLst>
              <a:ext uri="{FF2B5EF4-FFF2-40B4-BE49-F238E27FC236}">
                <a16:creationId xmlns:a16="http://schemas.microsoft.com/office/drawing/2014/main" id="{82A4A22E-F58E-400A-BF42-0B345083C2DA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424426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4" name="1" hidden="1">
            <a:extLst>
              <a:ext uri="{FF2B5EF4-FFF2-40B4-BE49-F238E27FC236}">
                <a16:creationId xmlns:a16="http://schemas.microsoft.com/office/drawing/2014/main" id="{18F2331C-BB65-4FCB-BB33-C3286B6868D4}"/>
              </a:ext>
            </a:extLst>
          </p:cNvPr>
          <p:cNvSpPr/>
          <p:nvPr userDrawn="1">
            <p:custDataLst>
              <p:tags r:id="rId22"/>
            </p:custDataLst>
          </p:nvPr>
        </p:nvSpPr>
        <p:spPr>
          <a:xfrm>
            <a:off x="8918208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6" name="C" hidden="1">
            <a:extLst>
              <a:ext uri="{FF2B5EF4-FFF2-40B4-BE49-F238E27FC236}">
                <a16:creationId xmlns:a16="http://schemas.microsoft.com/office/drawing/2014/main" id="{0B31BD39-E957-4B61-99A5-4BA424B9346E}"/>
              </a:ext>
            </a:extLst>
          </p:cNvPr>
          <p:cNvSpPr/>
          <p:nvPr userDrawn="1">
            <p:custDataLst>
              <p:tags r:id="rId23"/>
            </p:custDataLst>
          </p:nvPr>
        </p:nvSpPr>
        <p:spPr>
          <a:xfrm>
            <a:off x="3273411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8" name="1" hidden="1">
            <a:extLst>
              <a:ext uri="{FF2B5EF4-FFF2-40B4-BE49-F238E27FC236}">
                <a16:creationId xmlns:a16="http://schemas.microsoft.com/office/drawing/2014/main" id="{51C7EEDE-B06B-4A00-9549-E9285576C892}"/>
              </a:ext>
            </a:extLst>
          </p:cNvPr>
          <p:cNvSpPr/>
          <p:nvPr userDrawn="1">
            <p:custDataLst>
              <p:tags r:id="rId24"/>
            </p:custDataLst>
          </p:nvPr>
        </p:nvSpPr>
        <p:spPr>
          <a:xfrm>
            <a:off x="10859298" y="359998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0" name="C" hidden="1">
            <a:extLst>
              <a:ext uri="{FF2B5EF4-FFF2-40B4-BE49-F238E27FC236}">
                <a16:creationId xmlns:a16="http://schemas.microsoft.com/office/drawing/2014/main" id="{346FE888-2B04-40EA-9D03-3CBF808A53C4}"/>
              </a:ext>
            </a:extLst>
          </p:cNvPr>
          <p:cNvSpPr/>
          <p:nvPr userDrawn="1">
            <p:custDataLst>
              <p:tags r:id="rId25"/>
            </p:custDataLst>
          </p:nvPr>
        </p:nvSpPr>
        <p:spPr>
          <a:xfrm>
            <a:off x="230197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2" name="1" hidden="1">
            <a:extLst>
              <a:ext uri="{FF2B5EF4-FFF2-40B4-BE49-F238E27FC236}">
                <a16:creationId xmlns:a16="http://schemas.microsoft.com/office/drawing/2014/main" id="{8ED580F1-63D4-4934-8F07-895D75D68EFC}"/>
              </a:ext>
            </a:extLst>
          </p:cNvPr>
          <p:cNvSpPr/>
          <p:nvPr userDrawn="1">
            <p:custDataLst>
              <p:tags r:id="rId26"/>
            </p:custDataLst>
          </p:nvPr>
        </p:nvSpPr>
        <p:spPr>
          <a:xfrm>
            <a:off x="9889710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4" name="C" hidden="1">
            <a:extLst>
              <a:ext uri="{FF2B5EF4-FFF2-40B4-BE49-F238E27FC236}">
                <a16:creationId xmlns:a16="http://schemas.microsoft.com/office/drawing/2014/main" id="{64E6E6C5-4F17-4E72-A63A-4DC01755A9FF}"/>
              </a:ext>
            </a:extLst>
          </p:cNvPr>
          <p:cNvSpPr/>
          <p:nvPr userDrawn="1">
            <p:custDataLst>
              <p:tags r:id="rId27"/>
            </p:custDataLst>
          </p:nvPr>
        </p:nvSpPr>
        <p:spPr>
          <a:xfrm>
            <a:off x="1331000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51" r:id="rId2"/>
    <p:sldLayoutId id="2147483792" r:id="rId3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Segoe UI" panose="020B0502040204020203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SzPct val="80000"/>
        <a:buFont typeface="Segoe UI" panose="020B0502040204020203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​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​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Segoe UI" panose="020B0502040204020203" pitchFamily="34" charset="0"/>
        <a:buChar char="+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20000"/>
        </a:lnSpc>
        <a:spcBef>
          <a:spcPts val="300"/>
        </a:spcBef>
        <a:spcAft>
          <a:spcPts val="600"/>
        </a:spcAft>
        <a:buFont typeface="Arial" panose="020B0604020202020204" pitchFamily="34" charset="0"/>
        <a:buChar char="​"/>
        <a:defRPr sz="1000" b="1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Arial" panose="020B0604020202020204" pitchFamily="34" charset="0"/>
        <a:buChar char="​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86000"/>
        </a:lnSpc>
        <a:spcBef>
          <a:spcPts val="300"/>
        </a:spcBef>
        <a:spcAft>
          <a:spcPts val="0"/>
        </a:spcAft>
        <a:buFont typeface="Arial" panose="020B0604020202020204" pitchFamily="34" charset="0"/>
        <a:buChar char="​"/>
        <a:defRPr sz="6000" b="1" kern="1200" spc="-150" baseline="0">
          <a:solidFill>
            <a:schemeClr val="tx1"/>
          </a:solidFill>
          <a:latin typeface="Arial Black" panose="020B0A04020102020204" pitchFamily="34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F26B43"/>
          </p15:clr>
        </p15:guide>
        <p15:guide id="2" pos="725" userDrawn="1">
          <p15:clr>
            <a:srgbClr val="F26B43"/>
          </p15:clr>
        </p15:guide>
        <p15:guide id="3" orient="horz" pos="226" userDrawn="1">
          <p15:clr>
            <a:srgbClr val="F26B43"/>
          </p15:clr>
        </p15:guide>
        <p15:guide id="4" orient="horz" pos="4093" userDrawn="1">
          <p15:clr>
            <a:srgbClr val="F26B43"/>
          </p15:clr>
        </p15:guide>
        <p15:guide id="6" pos="4394" userDrawn="1">
          <p15:clr>
            <a:srgbClr val="F26B43"/>
          </p15:clr>
        </p15:guide>
        <p15:guide id="7" pos="838" userDrawn="1">
          <p15:clr>
            <a:srgbClr val="F26B43"/>
          </p15:clr>
        </p15:guide>
        <p15:guide id="9" pos="2673" userDrawn="1">
          <p15:clr>
            <a:srgbClr val="F26B43"/>
          </p15:clr>
        </p15:guide>
        <p15:guide id="10" pos="3171" userDrawn="1">
          <p15:clr>
            <a:srgbClr val="F26B43"/>
          </p15:clr>
        </p15:guide>
        <p15:guide id="11" pos="6229" userDrawn="1">
          <p15:clr>
            <a:srgbClr val="F26B43"/>
          </p15:clr>
        </p15:guide>
        <p15:guide id="13" pos="6840" userDrawn="1">
          <p15:clr>
            <a:srgbClr val="F26B43"/>
          </p15:clr>
        </p15:guide>
        <p15:guide id="16" pos="5120" userDrawn="1">
          <p15:clr>
            <a:srgbClr val="F26B43"/>
          </p15:clr>
        </p15:guide>
        <p15:guide id="17" pos="3285" userDrawn="1">
          <p15:clr>
            <a:srgbClr val="F26B43"/>
          </p15:clr>
        </p15:guide>
        <p15:guide id="18" pos="3784" userDrawn="1">
          <p15:clr>
            <a:srgbClr val="F26B43"/>
          </p15:clr>
        </p15:guide>
        <p15:guide id="20" pos="1948" userDrawn="1">
          <p15:clr>
            <a:srgbClr val="F26B43"/>
          </p15:clr>
        </p15:guide>
        <p15:guide id="21" pos="6952" userDrawn="1">
          <p15:clr>
            <a:srgbClr val="F26B43"/>
          </p15:clr>
        </p15:guide>
        <p15:guide id="22" pos="7451" userDrawn="1">
          <p15:clr>
            <a:srgbClr val="F26B43"/>
          </p15:clr>
        </p15:guide>
        <p15:guide id="23" pos="2061" userDrawn="1">
          <p15:clr>
            <a:srgbClr val="F26B43"/>
          </p15:clr>
        </p15:guide>
        <p15:guide id="24" pos="2560" userDrawn="1">
          <p15:clr>
            <a:srgbClr val="F26B43"/>
          </p15:clr>
        </p15:guide>
        <p15:guide id="26" pos="6342" userDrawn="1">
          <p15:clr>
            <a:srgbClr val="F26B43"/>
          </p15:clr>
        </p15:guide>
        <p15:guide id="28" pos="5006" userDrawn="1">
          <p15:clr>
            <a:srgbClr val="F26B43"/>
          </p15:clr>
        </p15:guide>
        <p15:guide id="29" pos="4507" userDrawn="1">
          <p15:clr>
            <a:srgbClr val="F26B43"/>
          </p15:clr>
        </p15:guide>
        <p15:guide id="30" pos="3897" userDrawn="1">
          <p15:clr>
            <a:srgbClr val="F26B43"/>
          </p15:clr>
        </p15:guide>
        <p15:guide id="31" pos="5731" userDrawn="1">
          <p15:clr>
            <a:srgbClr val="F26B43"/>
          </p15:clr>
        </p15:guide>
        <p15:guide id="32" pos="5617" userDrawn="1">
          <p15:clr>
            <a:srgbClr val="F26B43"/>
          </p15:clr>
        </p15:guide>
        <p15:guide id="33" pos="1337" userDrawn="1">
          <p15:clr>
            <a:srgbClr val="F26B43"/>
          </p15:clr>
        </p15:guide>
        <p15:guide id="34" pos="145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3.xml"/><Relationship Id="rId1" Type="http://schemas.openxmlformats.org/officeDocument/2006/relationships/customXml" Target="../../customXml/item4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ptos Display" panose="020B0004020202020204" pitchFamily="34" charset="0"/>
              </a:rPr>
              <a:t>Helpful tips for using the slide(s)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87" y="1527810"/>
            <a:ext cx="11220827" cy="21544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Feel free to modify the slide(s) to align with your company's colors, fonts, branding and voice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Aptos" panose="020B00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Red font indicates areas where action is needed to customize the slide(s) for your use case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Aptos" panose="020B00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Be sure to change the red font to a font color of your choice after replacing the information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>
              <a:latin typeface="Aptos" panose="020B00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Delete the red instruction boxes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13407" y="654"/>
            <a:ext cx="4478593" cy="411821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*Delete red boxes before presenting /sharing</a:t>
            </a:r>
          </a:p>
        </p:txBody>
      </p:sp>
    </p:spTree>
    <p:extLst>
      <p:ext uri="{BB962C8B-B14F-4D97-AF65-F5344CB8AC3E}">
        <p14:creationId xmlns:p14="http://schemas.microsoft.com/office/powerpoint/2010/main" val="330542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Value-Based Solutions for Diabetes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57188" y="1549773"/>
            <a:ext cx="7195079" cy="117572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121920" tIns="121920" rIns="121920" bIns="121920" rtlCol="0" anchor="ctr">
            <a:noAutofit/>
          </a:bodyPr>
          <a:lstStyle/>
          <a:p>
            <a:pPr algn="ctr" defTabSz="1219018">
              <a:lnSpc>
                <a:spcPct val="90000"/>
              </a:lnSpc>
              <a:spcAft>
                <a:spcPts val="933"/>
              </a:spcAft>
              <a:defRPr/>
            </a:pPr>
            <a:endParaRPr lang="en-US" sz="2667" dirty="0" err="1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7643" y="1746202"/>
            <a:ext cx="2717850" cy="7755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38M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people in the U.S. have diabetes and 98M are pre-diabetic</a:t>
            </a:r>
            <a:r>
              <a:rPr lang="en-US" sz="1400" baseline="30000" dirty="0"/>
              <a:t>1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125DB4E-EF4E-6A5F-E66F-8F609DD8C858}"/>
              </a:ext>
            </a:extLst>
          </p:cNvPr>
          <p:cNvCxnSpPr>
            <a:cxnSpLocks/>
          </p:cNvCxnSpPr>
          <p:nvPr/>
        </p:nvCxnSpPr>
        <p:spPr>
          <a:xfrm rot="5400000" flipH="1">
            <a:off x="3320606" y="2113653"/>
            <a:ext cx="914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12">
            <a:extLst>
              <a:ext uri="{FF2B5EF4-FFF2-40B4-BE49-F238E27FC236}">
                <a16:creationId xmlns:a16="http://schemas.microsoft.com/office/drawing/2014/main" id="{3A253AB4-503E-D998-D286-289486D676AD}"/>
              </a:ext>
            </a:extLst>
          </p:cNvPr>
          <p:cNvSpPr txBox="1">
            <a:spLocks/>
          </p:cNvSpPr>
          <p:nvPr/>
        </p:nvSpPr>
        <p:spPr>
          <a:xfrm>
            <a:off x="645599" y="3287933"/>
            <a:ext cx="5072629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Formulary and utilization management tools </a:t>
            </a:r>
            <a:r>
              <a:rPr lang="en-US" sz="1800" dirty="0"/>
              <a:t>drive to the lowest net-cost medication</a:t>
            </a:r>
          </a:p>
        </p:txBody>
      </p:sp>
      <p:sp>
        <p:nvSpPr>
          <p:cNvPr id="25" name="Content Placeholder 12">
            <a:extLst>
              <a:ext uri="{FF2B5EF4-FFF2-40B4-BE49-F238E27FC236}">
                <a16:creationId xmlns:a16="http://schemas.microsoft.com/office/drawing/2014/main" id="{D53DE5A3-0A67-3A46-2F85-DA59AE9A94A7}"/>
              </a:ext>
            </a:extLst>
          </p:cNvPr>
          <p:cNvSpPr txBox="1">
            <a:spLocks/>
          </p:cNvSpPr>
          <p:nvPr/>
        </p:nvSpPr>
        <p:spPr>
          <a:xfrm>
            <a:off x="645599" y="3969200"/>
            <a:ext cx="6475168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Patient engagement tools </a:t>
            </a:r>
            <a:br>
              <a:rPr lang="en-US" sz="1800" b="1" dirty="0"/>
            </a:br>
            <a:r>
              <a:rPr lang="en-US" sz="1800" dirty="0"/>
              <a:t>enable a personalized approach to tackling nonadherence</a:t>
            </a:r>
          </a:p>
        </p:txBody>
      </p:sp>
      <p:sp>
        <p:nvSpPr>
          <p:cNvPr id="20" name="Content Placeholder 12">
            <a:extLst>
              <a:ext uri="{FF2B5EF4-FFF2-40B4-BE49-F238E27FC236}">
                <a16:creationId xmlns:a16="http://schemas.microsoft.com/office/drawing/2014/main" id="{BF24B4D6-A07D-4247-3CBA-B764CE9E1A54}"/>
              </a:ext>
            </a:extLst>
          </p:cNvPr>
          <p:cNvSpPr txBox="1">
            <a:spLocks/>
          </p:cNvSpPr>
          <p:nvPr/>
        </p:nvSpPr>
        <p:spPr>
          <a:xfrm>
            <a:off x="630602" y="4650466"/>
            <a:ext cx="5102621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Cost savings</a:t>
            </a:r>
            <a:br>
              <a:rPr lang="en-US" sz="1800" dirty="0"/>
            </a:br>
            <a:r>
              <a:rPr lang="en-US" sz="1800" dirty="0"/>
              <a:t>additional discounts on preferred medications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03A25A27-033B-FEC3-C240-223E73E2BDBE}"/>
              </a:ext>
            </a:extLst>
          </p:cNvPr>
          <p:cNvSpPr txBox="1">
            <a:spLocks/>
          </p:cNvSpPr>
          <p:nvPr/>
        </p:nvSpPr>
        <p:spPr>
          <a:xfrm>
            <a:off x="357188" y="6339840"/>
            <a:ext cx="5207806" cy="3704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None/>
              <a:defRPr sz="9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000" indent="-10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+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2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r>
              <a:rPr lang="en-US" dirty="0"/>
              <a:t>1. Centers for Disease Control and Prevention   2. American Diabetes Association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0AAAAF-6050-D196-4132-52D91085762F}"/>
              </a:ext>
            </a:extLst>
          </p:cNvPr>
          <p:cNvSpPr/>
          <p:nvPr/>
        </p:nvSpPr>
        <p:spPr>
          <a:xfrm>
            <a:off x="8724482" y="4337132"/>
            <a:ext cx="3467518" cy="20036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6F0152-5B6A-040A-A4F1-0EB1F5D54A10}"/>
              </a:ext>
            </a:extLst>
          </p:cNvPr>
          <p:cNvSpPr txBox="1"/>
          <p:nvPr/>
        </p:nvSpPr>
        <p:spPr>
          <a:xfrm>
            <a:off x="9076760" y="4758025"/>
            <a:ext cx="2762961" cy="11618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b="1" cap="all" spc="150" dirty="0">
                <a:solidFill>
                  <a:schemeClr val="bg1"/>
                </a:solidFill>
                <a:latin typeface="Consolas" panose="020B0609020204030204" pitchFamily="49" charset="0"/>
              </a:rPr>
              <a:t>YOUR POTENTIAL SAVINGS</a:t>
            </a:r>
          </a:p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Arial Black" panose="020B0A04020102020204" pitchFamily="34" charset="0"/>
              </a:rPr>
              <a:t>$</a:t>
            </a:r>
            <a:r>
              <a:rPr lang="en-US" sz="3200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XXXk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E63F80-77EA-9DAD-CBBF-DAF70C5DDED5}"/>
              </a:ext>
            </a:extLst>
          </p:cNvPr>
          <p:cNvSpPr/>
          <p:nvPr/>
        </p:nvSpPr>
        <p:spPr>
          <a:xfrm>
            <a:off x="8724483" y="978946"/>
            <a:ext cx="3467518" cy="335818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0D5319-5DDD-D730-86DF-C11E96EDDE42}"/>
              </a:ext>
            </a:extLst>
          </p:cNvPr>
          <p:cNvSpPr txBox="1"/>
          <p:nvPr/>
        </p:nvSpPr>
        <p:spPr>
          <a:xfrm>
            <a:off x="4303948" y="1649252"/>
            <a:ext cx="2945681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377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j-ea"/>
              </a:rPr>
              <a:t>1 in 4</a:t>
            </a:r>
          </a:p>
          <a:p>
            <a:pPr marL="0" marR="0" lvl="0" indent="0" defTabSz="914377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health care dollars in the U.S. is spent on caring for people diagnosed with diabetes</a:t>
            </a:r>
            <a:r>
              <a:rPr kumimoji="0" lang="en-US" sz="1400" b="0" i="0" u="none" strike="noStrike" kern="0" cap="none" spc="0" normalizeH="0" baseline="30000" noProof="0" dirty="0">
                <a:ln>
                  <a:noFill/>
                </a:ln>
                <a:effectLst/>
                <a:uLnTx/>
                <a:uFillTx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8890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518160"/>
            <a:ext cx="8243671" cy="1009650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Value-Based Solutions for Multiple Sclerosis</a:t>
            </a:r>
            <a:endParaRPr lang="en-US" sz="1800" baseline="70000" dirty="0">
              <a:solidFill>
                <a:schemeClr val="tx1"/>
              </a:solidFill>
            </a:endParaRPr>
          </a:p>
        </p:txBody>
      </p:sp>
      <p:sp>
        <p:nvSpPr>
          <p:cNvPr id="24" name="Content Placeholder 12">
            <a:extLst>
              <a:ext uri="{FF2B5EF4-FFF2-40B4-BE49-F238E27FC236}">
                <a16:creationId xmlns:a16="http://schemas.microsoft.com/office/drawing/2014/main" id="{BF24B4D6-A07D-4247-3CBA-B764CE9E1A54}"/>
              </a:ext>
            </a:extLst>
          </p:cNvPr>
          <p:cNvSpPr txBox="1">
            <a:spLocks/>
          </p:cNvSpPr>
          <p:nvPr/>
        </p:nvSpPr>
        <p:spPr>
          <a:xfrm>
            <a:off x="754713" y="4429816"/>
            <a:ext cx="7163524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 defTabSz="1219018">
              <a:spcBef>
                <a:spcPts val="900"/>
              </a:spcBef>
              <a:spcAft>
                <a:spcPts val="800"/>
              </a:spcAft>
              <a:buClr>
                <a:srgbClr val="F86C06"/>
              </a:buClr>
              <a:buNone/>
              <a:defRPr/>
            </a:pPr>
            <a:r>
              <a:rPr lang="en-US" sz="1800" b="1" dirty="0"/>
              <a:t>Cost Savings</a:t>
            </a:r>
            <a:br>
              <a:rPr lang="en-US" sz="1800" dirty="0"/>
            </a:br>
            <a:r>
              <a:rPr lang="en-US" sz="1800" dirty="0"/>
              <a:t>early discontinuation credit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19722AA-FF6F-626E-F7F9-63B933EE6B8E}"/>
              </a:ext>
            </a:extLst>
          </p:cNvPr>
          <p:cNvSpPr/>
          <p:nvPr/>
        </p:nvSpPr>
        <p:spPr>
          <a:xfrm>
            <a:off x="357188" y="1655180"/>
            <a:ext cx="8031438" cy="14528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121920" tIns="121920" rIns="121920" bIns="121920" rtlCol="0" anchor="ctr">
            <a:noAutofit/>
          </a:bodyPr>
          <a:lstStyle/>
          <a:p>
            <a:pPr algn="ctr" defTabSz="1219018">
              <a:lnSpc>
                <a:spcPct val="90000"/>
              </a:lnSpc>
              <a:spcAft>
                <a:spcPts val="933"/>
              </a:spcAft>
              <a:defRPr/>
            </a:pPr>
            <a:endParaRPr lang="en-US" sz="2667" dirty="0" err="1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B0B656F-D4D1-4A8C-55AA-93745812487E}"/>
              </a:ext>
            </a:extLst>
          </p:cNvPr>
          <p:cNvSpPr txBox="1"/>
          <p:nvPr/>
        </p:nvSpPr>
        <p:spPr>
          <a:xfrm>
            <a:off x="754713" y="1954688"/>
            <a:ext cx="3331655" cy="886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3200" b="1" dirty="0">
                <a:latin typeface="+mj-lt"/>
                <a:ea typeface="+mj-ea"/>
                <a:cs typeface="+mj-cs"/>
              </a:rPr>
              <a:t>1 in 4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600" dirty="0"/>
              <a:t>of MS patients discontinue therapy </a:t>
            </a:r>
            <a:br>
              <a:rPr lang="en-US" sz="1600" dirty="0"/>
            </a:br>
            <a:r>
              <a:rPr lang="en-US" sz="1600" dirty="0"/>
              <a:t>in the first 90 days</a:t>
            </a:r>
            <a:r>
              <a:rPr lang="en-US" sz="1600" baseline="30000" dirty="0"/>
              <a:t>1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E52EFB-79F7-86DD-B0EE-D017938FBEAD}"/>
              </a:ext>
            </a:extLst>
          </p:cNvPr>
          <p:cNvCxnSpPr>
            <a:cxnSpLocks/>
          </p:cNvCxnSpPr>
          <p:nvPr/>
        </p:nvCxnSpPr>
        <p:spPr>
          <a:xfrm rot="5400000" flipH="1">
            <a:off x="3827910" y="2411888"/>
            <a:ext cx="914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12">
            <a:extLst>
              <a:ext uri="{FF2B5EF4-FFF2-40B4-BE49-F238E27FC236}">
                <a16:creationId xmlns:a16="http://schemas.microsoft.com/office/drawing/2014/main" id="{160AA834-CFBF-533C-4B35-EAD6657612F9}"/>
              </a:ext>
            </a:extLst>
          </p:cNvPr>
          <p:cNvSpPr txBox="1">
            <a:spLocks/>
          </p:cNvSpPr>
          <p:nvPr/>
        </p:nvSpPr>
        <p:spPr>
          <a:xfrm>
            <a:off x="754713" y="3750542"/>
            <a:ext cx="5058244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Formulary and utilization management tools </a:t>
            </a:r>
            <a:r>
              <a:rPr lang="en-US" sz="1800" dirty="0"/>
              <a:t>drive to the lowest net-cost medication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14423C-C20C-4DA1-0FED-C39F0AD0619B}"/>
              </a:ext>
            </a:extLst>
          </p:cNvPr>
          <p:cNvSpPr txBox="1"/>
          <p:nvPr/>
        </p:nvSpPr>
        <p:spPr>
          <a:xfrm>
            <a:off x="4748134" y="1982691"/>
            <a:ext cx="2803653" cy="886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3200" b="1" dirty="0">
                <a:latin typeface="+mj-lt"/>
                <a:ea typeface="+mj-ea"/>
                <a:cs typeface="+mj-cs"/>
              </a:rPr>
              <a:t>60% 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600" dirty="0"/>
              <a:t>of patients experience disease activity after discontinuation</a:t>
            </a:r>
            <a:r>
              <a:rPr lang="en-US" sz="1600" baseline="30000" dirty="0"/>
              <a:t>2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79F579EC-6F1D-2749-06C7-3118AA1EECA8}"/>
              </a:ext>
            </a:extLst>
          </p:cNvPr>
          <p:cNvSpPr txBox="1">
            <a:spLocks/>
          </p:cNvSpPr>
          <p:nvPr/>
        </p:nvSpPr>
        <p:spPr>
          <a:xfrm>
            <a:off x="413361" y="6487506"/>
            <a:ext cx="11473200" cy="3704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None/>
              <a:defRPr sz="9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000" indent="-10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+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2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defTabSz="685750">
              <a:defRPr/>
            </a:pPr>
            <a:br>
              <a:rPr lang="en-US" kern="0" dirty="0"/>
            </a:br>
            <a:r>
              <a:rPr lang="en-US" kern="0" dirty="0"/>
              <a:t>1. National MS Society 	2. </a:t>
            </a:r>
            <a:r>
              <a:rPr lang="en-US" b="0" dirty="0">
                <a:effectLst/>
              </a:rPr>
              <a:t>Discontinuation of First-Line </a:t>
            </a:r>
            <a:r>
              <a:rPr lang="en-US" dirty="0"/>
              <a:t>D</a:t>
            </a:r>
            <a:r>
              <a:rPr lang="en-US" b="0" dirty="0">
                <a:effectLst/>
              </a:rPr>
              <a:t>isease-Modifying Therapy in Relapse </a:t>
            </a:r>
            <a:r>
              <a:rPr lang="en-US" dirty="0"/>
              <a:t>O</a:t>
            </a:r>
            <a:r>
              <a:rPr lang="en-US" b="0" dirty="0">
                <a:effectLst/>
              </a:rPr>
              <a:t>nset Multiple </a:t>
            </a:r>
            <a:r>
              <a:rPr lang="en-US" dirty="0"/>
              <a:t>S</a:t>
            </a:r>
            <a:r>
              <a:rPr lang="en-US" b="0" dirty="0">
                <a:effectLst/>
              </a:rPr>
              <a:t>clerosis. Multiple Sclerosis and Related Disorders.</a:t>
            </a:r>
          </a:p>
          <a:p>
            <a:pPr defTabSz="685750">
              <a:defRPr/>
            </a:pPr>
            <a:r>
              <a:rPr lang="en-US" kern="0" dirty="0"/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EEA2D2-DCC7-EC6B-2D86-48921FE64D77}"/>
              </a:ext>
            </a:extLst>
          </p:cNvPr>
          <p:cNvSpPr/>
          <p:nvPr/>
        </p:nvSpPr>
        <p:spPr>
          <a:xfrm>
            <a:off x="8724482" y="4337132"/>
            <a:ext cx="3467518" cy="20036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CA0DFA-154E-8A83-450D-B501433FE4E9}"/>
              </a:ext>
            </a:extLst>
          </p:cNvPr>
          <p:cNvSpPr txBox="1"/>
          <p:nvPr/>
        </p:nvSpPr>
        <p:spPr>
          <a:xfrm>
            <a:off x="9076760" y="4758025"/>
            <a:ext cx="2762961" cy="11618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b="1" cap="all" spc="150" dirty="0">
                <a:solidFill>
                  <a:schemeClr val="bg1"/>
                </a:solidFill>
                <a:latin typeface="Consolas" panose="020B0609020204030204" pitchFamily="49" charset="0"/>
              </a:rPr>
              <a:t>YOUR POTENTIAL SAVINGS</a:t>
            </a:r>
          </a:p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Arial Black" panose="020B0A04020102020204" pitchFamily="34" charset="0"/>
              </a:rPr>
              <a:t>$</a:t>
            </a:r>
            <a:r>
              <a:rPr lang="en-US" sz="3200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XXXk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08767B5-0AA4-5026-4626-FE9F308A2146}"/>
              </a:ext>
            </a:extLst>
          </p:cNvPr>
          <p:cNvSpPr/>
          <p:nvPr/>
        </p:nvSpPr>
        <p:spPr>
          <a:xfrm>
            <a:off x="8724483" y="978946"/>
            <a:ext cx="3467518" cy="335818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407958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Value-Based Solutions for Weight Management</a:t>
            </a:r>
          </a:p>
        </p:txBody>
      </p:sp>
      <p:sp>
        <p:nvSpPr>
          <p:cNvPr id="24" name="Content Placeholder 12">
            <a:extLst>
              <a:ext uri="{FF2B5EF4-FFF2-40B4-BE49-F238E27FC236}">
                <a16:creationId xmlns:a16="http://schemas.microsoft.com/office/drawing/2014/main" id="{BF24B4D6-A07D-4247-3CBA-B764CE9E1A54}"/>
              </a:ext>
            </a:extLst>
          </p:cNvPr>
          <p:cNvSpPr txBox="1">
            <a:spLocks/>
          </p:cNvSpPr>
          <p:nvPr/>
        </p:nvSpPr>
        <p:spPr>
          <a:xfrm>
            <a:off x="727211" y="4178663"/>
            <a:ext cx="8030542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 defTabSz="1219018">
              <a:spcBef>
                <a:spcPts val="900"/>
              </a:spcBef>
              <a:spcAft>
                <a:spcPts val="800"/>
              </a:spcAft>
              <a:buClr>
                <a:srgbClr val="F86C06"/>
              </a:buClr>
              <a:buNone/>
              <a:defRPr/>
            </a:pPr>
            <a:r>
              <a:rPr lang="en-US" sz="1800" b="1" dirty="0"/>
              <a:t>Cost Savings</a:t>
            </a:r>
            <a:br>
              <a:rPr lang="en-US" sz="1800" dirty="0"/>
            </a:br>
            <a:r>
              <a:rPr lang="en-US" sz="1800" dirty="0"/>
              <a:t>early discontinuation credit</a:t>
            </a:r>
          </a:p>
        </p:txBody>
      </p:sp>
      <p:sp>
        <p:nvSpPr>
          <p:cNvPr id="30" name="Content Placeholder 12">
            <a:extLst>
              <a:ext uri="{FF2B5EF4-FFF2-40B4-BE49-F238E27FC236}">
                <a16:creationId xmlns:a16="http://schemas.microsoft.com/office/drawing/2014/main" id="{160AA834-CFBF-533C-4B35-EAD6657612F9}"/>
              </a:ext>
            </a:extLst>
          </p:cNvPr>
          <p:cNvSpPr txBox="1">
            <a:spLocks/>
          </p:cNvSpPr>
          <p:nvPr/>
        </p:nvSpPr>
        <p:spPr>
          <a:xfrm>
            <a:off x="727211" y="3545049"/>
            <a:ext cx="5058244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Formulary and utilization management tools </a:t>
            </a:r>
            <a:r>
              <a:rPr lang="en-US" sz="1800" dirty="0"/>
              <a:t>drive to the lowest net-cost medication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19722AA-FF6F-626E-F7F9-63B933EE6B8E}"/>
              </a:ext>
            </a:extLst>
          </p:cNvPr>
          <p:cNvSpPr/>
          <p:nvPr/>
        </p:nvSpPr>
        <p:spPr>
          <a:xfrm>
            <a:off x="357188" y="1655180"/>
            <a:ext cx="8030542" cy="14528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121920" tIns="121920" rIns="121920" bIns="121920" rtlCol="0" anchor="ctr">
            <a:noAutofit/>
          </a:bodyPr>
          <a:lstStyle/>
          <a:p>
            <a:pPr marL="0" marR="0" lvl="0" indent="0" algn="ctr" defTabSz="1219018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933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FE52EFB-79F7-86DD-B0EE-D017938FBEAD}"/>
              </a:ext>
            </a:extLst>
          </p:cNvPr>
          <p:cNvCxnSpPr>
            <a:cxnSpLocks/>
          </p:cNvCxnSpPr>
          <p:nvPr/>
        </p:nvCxnSpPr>
        <p:spPr>
          <a:xfrm rot="5400000" flipH="1">
            <a:off x="2171762" y="2364757"/>
            <a:ext cx="914400" cy="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FE52EFB-79F7-86DD-B0EE-D017938FBEAD}"/>
              </a:ext>
            </a:extLst>
          </p:cNvPr>
          <p:cNvCxnSpPr>
            <a:cxnSpLocks/>
          </p:cNvCxnSpPr>
          <p:nvPr/>
        </p:nvCxnSpPr>
        <p:spPr>
          <a:xfrm rot="5400000" flipH="1">
            <a:off x="4990195" y="2381619"/>
            <a:ext cx="914400" cy="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</p:cxnSp>
      <p:sp>
        <p:nvSpPr>
          <p:cNvPr id="19" name="Content Placeholder 12">
            <a:extLst>
              <a:ext uri="{FF2B5EF4-FFF2-40B4-BE49-F238E27FC236}">
                <a16:creationId xmlns:a16="http://schemas.microsoft.com/office/drawing/2014/main" id="{D53DE5A3-0A67-3A46-2F85-DA59AE9A94A7}"/>
              </a:ext>
            </a:extLst>
          </p:cNvPr>
          <p:cNvSpPr txBox="1">
            <a:spLocks/>
          </p:cNvSpPr>
          <p:nvPr/>
        </p:nvSpPr>
        <p:spPr>
          <a:xfrm>
            <a:off x="727211" y="4824994"/>
            <a:ext cx="7601998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Patient engagement tools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enable a personalized approach to tackling nonadherence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93FA7C-58BB-14E6-9D43-0F8241A33218}"/>
              </a:ext>
            </a:extLst>
          </p:cNvPr>
          <p:cNvSpPr txBox="1"/>
          <p:nvPr/>
        </p:nvSpPr>
        <p:spPr>
          <a:xfrm>
            <a:off x="575904" y="1964801"/>
            <a:ext cx="1939448" cy="7755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ea typeface="+mj-ea"/>
                <a:cs typeface="+mj-cs"/>
              </a:rPr>
              <a:t>2 in 5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Adults in the United States are now obese</a:t>
            </a:r>
            <a:r>
              <a:rPr lang="en-US" sz="1400" baseline="30000" dirty="0"/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983E82-60A8-4699-69BB-BFFB5AECABFF}"/>
              </a:ext>
            </a:extLst>
          </p:cNvPr>
          <p:cNvSpPr/>
          <p:nvPr/>
        </p:nvSpPr>
        <p:spPr>
          <a:xfrm>
            <a:off x="8724482" y="4337132"/>
            <a:ext cx="3467518" cy="20036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6A2928-F5EC-23C3-440B-03BDC2EB1BC6}"/>
              </a:ext>
            </a:extLst>
          </p:cNvPr>
          <p:cNvSpPr txBox="1"/>
          <p:nvPr/>
        </p:nvSpPr>
        <p:spPr>
          <a:xfrm>
            <a:off x="9076760" y="4758025"/>
            <a:ext cx="2762961" cy="11618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b="1" cap="all" spc="150" dirty="0">
                <a:solidFill>
                  <a:schemeClr val="bg1"/>
                </a:solidFill>
                <a:latin typeface="Consolas" panose="020B0609020204030204" pitchFamily="49" charset="0"/>
              </a:rPr>
              <a:t>YOUR POTENTIAL SAVINGS</a:t>
            </a:r>
          </a:p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Arial Black" panose="020B0A04020102020204" pitchFamily="34" charset="0"/>
              </a:rPr>
              <a:t>$</a:t>
            </a:r>
            <a:r>
              <a:rPr lang="en-US" sz="3200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XXXk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034B8E-1F63-2205-AF6D-2724A68B935C}"/>
              </a:ext>
            </a:extLst>
          </p:cNvPr>
          <p:cNvSpPr/>
          <p:nvPr/>
        </p:nvSpPr>
        <p:spPr>
          <a:xfrm>
            <a:off x="8724483" y="978946"/>
            <a:ext cx="3467518" cy="335818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26FF95-7295-F4A2-FF84-D1169B58E868}"/>
              </a:ext>
            </a:extLst>
          </p:cNvPr>
          <p:cNvSpPr txBox="1"/>
          <p:nvPr/>
        </p:nvSpPr>
        <p:spPr>
          <a:xfrm>
            <a:off x="5759795" y="1888809"/>
            <a:ext cx="2412832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64%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of the U.S. population is estimated to be overweight by 2050</a:t>
            </a:r>
            <a:r>
              <a:rPr lang="en-US" sz="1400" baseline="30000" dirty="0"/>
              <a:t>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DF81BE-D905-7D7A-7C56-CB52E222712A}"/>
              </a:ext>
            </a:extLst>
          </p:cNvPr>
          <p:cNvSpPr txBox="1"/>
          <p:nvPr/>
        </p:nvSpPr>
        <p:spPr>
          <a:xfrm>
            <a:off x="2951650" y="1969704"/>
            <a:ext cx="2485458" cy="7755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$173B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per year in estimated costs to the U.S. healthcare system</a:t>
            </a:r>
            <a:r>
              <a:rPr lang="en-US" sz="1400" baseline="30000" dirty="0"/>
              <a:t>1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6FC7ED5E-364F-9311-9F93-FE409846BEC5}"/>
              </a:ext>
            </a:extLst>
          </p:cNvPr>
          <p:cNvSpPr txBox="1">
            <a:spLocks/>
          </p:cNvSpPr>
          <p:nvPr/>
        </p:nvSpPr>
        <p:spPr>
          <a:xfrm>
            <a:off x="446168" y="5451043"/>
            <a:ext cx="9936124" cy="697679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None/>
              <a:defRPr sz="9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000" indent="-10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+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2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228600" indent="-228600">
              <a:spcAft>
                <a:spcPts val="0"/>
              </a:spcAft>
              <a:buAutoNum type="arabicPeriod"/>
            </a:pPr>
            <a:r>
              <a:rPr lang="en-US" dirty="0"/>
              <a:t>U.S. Center for Disease Control and Prevention (CDC)</a:t>
            </a:r>
            <a:r>
              <a:rPr lang="en-US" dirty="0">
                <a:effectLst/>
              </a:rPr>
              <a:t>. </a:t>
            </a:r>
          </a:p>
          <a:p>
            <a:pPr marL="228600" indent="-228600">
              <a:spcAft>
                <a:spcPts val="0"/>
              </a:spcAft>
              <a:buAutoNum type="arabicPeriod"/>
            </a:pPr>
            <a:r>
              <a:rPr lang="en-US" i="0" dirty="0"/>
              <a:t>The American Journal of Managed Care, </a:t>
            </a:r>
            <a:r>
              <a:rPr lang="en-US" dirty="0"/>
              <a:t>Overweight, Obesity to Affect 64% of Americans by 2050.</a:t>
            </a:r>
          </a:p>
        </p:txBody>
      </p:sp>
    </p:spTree>
    <p:extLst>
      <p:ext uri="{BB962C8B-B14F-4D97-AF65-F5344CB8AC3E}">
        <p14:creationId xmlns:p14="http://schemas.microsoft.com/office/powerpoint/2010/main" val="16356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FD38880-883C-662C-D004-76844F783ECF}"/>
              </a:ext>
            </a:extLst>
          </p:cNvPr>
          <p:cNvSpPr/>
          <p:nvPr/>
        </p:nvSpPr>
        <p:spPr>
          <a:xfrm>
            <a:off x="357187" y="1623489"/>
            <a:ext cx="6980591" cy="1458216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>
              <a:spcAft>
                <a:spcPts val="600"/>
              </a:spcAft>
            </a:pPr>
            <a:endParaRPr lang="en-US" sz="1600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189" y="518160"/>
            <a:ext cx="7096158" cy="1009650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Value-Based Solutions for Oncology</a:t>
            </a:r>
          </a:p>
        </p:txBody>
      </p:sp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8CC97DBC-C3FA-013B-2428-C988FE129B77}"/>
              </a:ext>
            </a:extLst>
          </p:cNvPr>
          <p:cNvSpPr txBox="1">
            <a:spLocks/>
          </p:cNvSpPr>
          <p:nvPr/>
        </p:nvSpPr>
        <p:spPr>
          <a:xfrm>
            <a:off x="551915" y="3611558"/>
            <a:ext cx="7190113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Formulary and utilization management tools </a:t>
            </a:r>
            <a:br>
              <a:rPr lang="en-US" sz="1800" b="1" dirty="0"/>
            </a:br>
            <a:r>
              <a:rPr lang="en-US" sz="1800" dirty="0"/>
              <a:t>drive to the lowest net-cost medication and manage by indication</a:t>
            </a:r>
          </a:p>
        </p:txBody>
      </p:sp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BF24B4D6-A07D-4247-3CBA-B764CE9E1A54}"/>
              </a:ext>
            </a:extLst>
          </p:cNvPr>
          <p:cNvSpPr txBox="1">
            <a:spLocks/>
          </p:cNvSpPr>
          <p:nvPr/>
        </p:nvSpPr>
        <p:spPr>
          <a:xfrm>
            <a:off x="551915" y="4353568"/>
            <a:ext cx="6785863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Cost savings</a:t>
            </a:r>
            <a:br>
              <a:rPr lang="en-US" sz="1800" b="1" dirty="0"/>
            </a:br>
            <a:r>
              <a:rPr lang="en-US" sz="1800" dirty="0"/>
              <a:t>additional discounts and early discontinuation reimbursement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2764" y="1950447"/>
            <a:ext cx="2169686" cy="7755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2.1M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new cancer cases are expected to occur in 2026</a:t>
            </a:r>
            <a:r>
              <a:rPr lang="en-US" sz="1400" baseline="30000" dirty="0"/>
              <a:t>1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125DB4E-EF4E-6A5F-E66F-8F609DD8C858}"/>
              </a:ext>
            </a:extLst>
          </p:cNvPr>
          <p:cNvCxnSpPr>
            <a:cxnSpLocks/>
          </p:cNvCxnSpPr>
          <p:nvPr/>
        </p:nvCxnSpPr>
        <p:spPr>
          <a:xfrm flipV="1">
            <a:off x="3634625" y="1854926"/>
            <a:ext cx="0" cy="96482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E82D49A-84D0-B315-E611-00241B242C0B}"/>
              </a:ext>
            </a:extLst>
          </p:cNvPr>
          <p:cNvSpPr txBox="1">
            <a:spLocks/>
          </p:cNvSpPr>
          <p:nvPr/>
        </p:nvSpPr>
        <p:spPr>
          <a:xfrm>
            <a:off x="551915" y="6249090"/>
            <a:ext cx="4252193" cy="3704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None/>
              <a:defRPr sz="9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000" indent="-10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+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2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r>
              <a:rPr lang="en-US" dirty="0"/>
              <a:t>1. American Cancer Society      2. American Association for Cancer Research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F394A6-9C8F-941F-3E43-8C5259B54BD4}"/>
              </a:ext>
            </a:extLst>
          </p:cNvPr>
          <p:cNvSpPr/>
          <p:nvPr/>
        </p:nvSpPr>
        <p:spPr>
          <a:xfrm>
            <a:off x="8724482" y="4337132"/>
            <a:ext cx="3467518" cy="20036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48C87E-E814-2F75-93B2-9FE7FDA1EF6B}"/>
              </a:ext>
            </a:extLst>
          </p:cNvPr>
          <p:cNvSpPr txBox="1"/>
          <p:nvPr/>
        </p:nvSpPr>
        <p:spPr>
          <a:xfrm>
            <a:off x="9076760" y="4758025"/>
            <a:ext cx="2762961" cy="11618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b="1" cap="all" spc="150" dirty="0">
                <a:solidFill>
                  <a:schemeClr val="bg1"/>
                </a:solidFill>
                <a:latin typeface="Consolas" panose="020B0609020204030204" pitchFamily="49" charset="0"/>
              </a:rPr>
              <a:t>YOUR POTENTIAL SAVINGS</a:t>
            </a:r>
          </a:p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Arial Black" panose="020B0A04020102020204" pitchFamily="34" charset="0"/>
              </a:rPr>
              <a:t>$</a:t>
            </a:r>
            <a:r>
              <a:rPr lang="en-US" sz="3200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XXXk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3A71DDE-FAEE-1FC3-D2C4-03C9E50194D9}"/>
              </a:ext>
            </a:extLst>
          </p:cNvPr>
          <p:cNvSpPr/>
          <p:nvPr/>
        </p:nvSpPr>
        <p:spPr>
          <a:xfrm>
            <a:off x="8724483" y="978946"/>
            <a:ext cx="3467518" cy="335818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5DCD2A-AC8C-6E5C-C52B-33670F50FD91}"/>
              </a:ext>
            </a:extLst>
          </p:cNvPr>
          <p:cNvSpPr txBox="1"/>
          <p:nvPr/>
        </p:nvSpPr>
        <p:spPr>
          <a:xfrm>
            <a:off x="4281735" y="1974568"/>
            <a:ext cx="2538120" cy="7755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$21.1B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in estimated cancer related costs to patients per year</a:t>
            </a:r>
            <a:r>
              <a:rPr lang="en-US" sz="1400" baseline="30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14586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Value-Based Solutions for Cardiovascular Care</a:t>
            </a:r>
          </a:p>
        </p:txBody>
      </p:sp>
      <p:sp>
        <p:nvSpPr>
          <p:cNvPr id="24" name="Content Placeholder 12">
            <a:extLst>
              <a:ext uri="{FF2B5EF4-FFF2-40B4-BE49-F238E27FC236}">
                <a16:creationId xmlns:a16="http://schemas.microsoft.com/office/drawing/2014/main" id="{BF24B4D6-A07D-4247-3CBA-B764CE9E1A54}"/>
              </a:ext>
            </a:extLst>
          </p:cNvPr>
          <p:cNvSpPr txBox="1">
            <a:spLocks/>
          </p:cNvSpPr>
          <p:nvPr/>
        </p:nvSpPr>
        <p:spPr>
          <a:xfrm>
            <a:off x="787654" y="4437637"/>
            <a:ext cx="8030542" cy="923330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 defTabSz="1219018">
              <a:spcBef>
                <a:spcPts val="900"/>
              </a:spcBef>
              <a:spcAft>
                <a:spcPts val="800"/>
              </a:spcAft>
              <a:buClr>
                <a:srgbClr val="F86C06"/>
              </a:buClr>
              <a:buNone/>
              <a:defRPr/>
            </a:pPr>
            <a:r>
              <a:rPr lang="en-US" sz="1800" b="1" dirty="0"/>
              <a:t>Cost savings</a:t>
            </a:r>
            <a:br>
              <a:rPr lang="en-US" sz="1800" dirty="0"/>
            </a:br>
            <a:r>
              <a:rPr lang="en-US" sz="1800" dirty="0"/>
              <a:t>additional discounts, early discontinuation reimbursement, and cost cap for PCSK9 inhibitors</a:t>
            </a:r>
          </a:p>
        </p:txBody>
      </p:sp>
      <p:sp>
        <p:nvSpPr>
          <p:cNvPr id="30" name="Content Placeholder 12">
            <a:extLst>
              <a:ext uri="{FF2B5EF4-FFF2-40B4-BE49-F238E27FC236}">
                <a16:creationId xmlns:a16="http://schemas.microsoft.com/office/drawing/2014/main" id="{160AA834-CFBF-533C-4B35-EAD6657612F9}"/>
              </a:ext>
            </a:extLst>
          </p:cNvPr>
          <p:cNvSpPr txBox="1">
            <a:spLocks/>
          </p:cNvSpPr>
          <p:nvPr/>
        </p:nvSpPr>
        <p:spPr>
          <a:xfrm>
            <a:off x="787654" y="3758028"/>
            <a:ext cx="5058244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Formulary and utilization management tools </a:t>
            </a:r>
            <a:r>
              <a:rPr lang="en-US" sz="1800" dirty="0"/>
              <a:t>drive to the lowest net-cost medication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19722AA-FF6F-626E-F7F9-63B933EE6B8E}"/>
              </a:ext>
            </a:extLst>
          </p:cNvPr>
          <p:cNvSpPr/>
          <p:nvPr/>
        </p:nvSpPr>
        <p:spPr>
          <a:xfrm>
            <a:off x="357188" y="1655180"/>
            <a:ext cx="7898916" cy="14528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121920" tIns="121920" rIns="121920" bIns="121920" rtlCol="0" anchor="ctr">
            <a:noAutofit/>
          </a:bodyPr>
          <a:lstStyle/>
          <a:p>
            <a:pPr algn="ctr" defTabSz="1219018">
              <a:lnSpc>
                <a:spcPct val="90000"/>
              </a:lnSpc>
              <a:spcAft>
                <a:spcPts val="933"/>
              </a:spcAft>
              <a:defRPr/>
            </a:pPr>
            <a:endParaRPr lang="en-US" sz="2667" dirty="0" err="1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B0B656F-D4D1-4A8C-55AA-93745812487E}"/>
              </a:ext>
            </a:extLst>
          </p:cNvPr>
          <p:cNvSpPr txBox="1"/>
          <p:nvPr/>
        </p:nvSpPr>
        <p:spPr>
          <a:xfrm>
            <a:off x="787654" y="1993821"/>
            <a:ext cx="3668454" cy="7755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1 in 5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deaths in the U.S. are attributed to cardiovascular disease</a:t>
            </a:r>
            <a:r>
              <a:rPr lang="en-US" sz="1400" baseline="30000" dirty="0"/>
              <a:t>1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FE52EFB-79F7-86DD-B0EE-D017938FBEAD}"/>
              </a:ext>
            </a:extLst>
          </p:cNvPr>
          <p:cNvCxnSpPr>
            <a:cxnSpLocks/>
          </p:cNvCxnSpPr>
          <p:nvPr/>
        </p:nvCxnSpPr>
        <p:spPr>
          <a:xfrm rot="5400000" flipH="1">
            <a:off x="3355799" y="2451021"/>
            <a:ext cx="914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84164708-2A9D-79A5-1681-38D47E1276D4}"/>
              </a:ext>
            </a:extLst>
          </p:cNvPr>
          <p:cNvSpPr txBox="1">
            <a:spLocks/>
          </p:cNvSpPr>
          <p:nvPr/>
        </p:nvSpPr>
        <p:spPr>
          <a:xfrm>
            <a:off x="442939" y="6239928"/>
            <a:ext cx="5882278" cy="45061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None/>
              <a:defRPr sz="9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000" indent="-10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+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2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defTabSz="1219018">
              <a:defRPr/>
            </a:pPr>
            <a:r>
              <a:rPr lang="en-US" dirty="0">
                <a:latin typeface="+mj-lt"/>
              </a:rPr>
              <a:t>1. Centers for Disease Control and Prevention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63D553-A0F7-7EF1-8C53-D94A96C1A492}"/>
              </a:ext>
            </a:extLst>
          </p:cNvPr>
          <p:cNvSpPr/>
          <p:nvPr/>
        </p:nvSpPr>
        <p:spPr>
          <a:xfrm>
            <a:off x="8724482" y="4337132"/>
            <a:ext cx="3467518" cy="20036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E42349-6658-17C9-F188-92BEE36CF96B}"/>
              </a:ext>
            </a:extLst>
          </p:cNvPr>
          <p:cNvSpPr txBox="1"/>
          <p:nvPr/>
        </p:nvSpPr>
        <p:spPr>
          <a:xfrm>
            <a:off x="9076760" y="4758025"/>
            <a:ext cx="2762961" cy="11618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b="1" cap="all" spc="150" dirty="0">
                <a:solidFill>
                  <a:schemeClr val="bg1"/>
                </a:solidFill>
                <a:latin typeface="Consolas" panose="020B0609020204030204" pitchFamily="49" charset="0"/>
              </a:rPr>
              <a:t>YOUR POTENTIAL SAVINGS</a:t>
            </a:r>
          </a:p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Arial Black" panose="020B0A04020102020204" pitchFamily="34" charset="0"/>
              </a:rPr>
              <a:t>$</a:t>
            </a:r>
            <a:r>
              <a:rPr lang="en-US" sz="3200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XXXk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C94DD7-C6C7-CE5A-9B69-32D58BAF3CB3}"/>
              </a:ext>
            </a:extLst>
          </p:cNvPr>
          <p:cNvSpPr/>
          <p:nvPr/>
        </p:nvSpPr>
        <p:spPr>
          <a:xfrm>
            <a:off x="8724483" y="978946"/>
            <a:ext cx="3467518" cy="335818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44043E-EE76-39BB-063F-BDEF4713CB8B}"/>
              </a:ext>
            </a:extLst>
          </p:cNvPr>
          <p:cNvSpPr txBox="1"/>
          <p:nvPr/>
        </p:nvSpPr>
        <p:spPr>
          <a:xfrm>
            <a:off x="4261967" y="1976168"/>
            <a:ext cx="3892687" cy="7755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~$2T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projected annual direct medical costs associated with cardiovascular disease by 2050</a:t>
            </a:r>
            <a:r>
              <a:rPr lang="en-US" sz="1400" baseline="30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01415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Value-Based Solutions for Neurological Care</a:t>
            </a:r>
          </a:p>
        </p:txBody>
      </p:sp>
      <p:sp>
        <p:nvSpPr>
          <p:cNvPr id="24" name="Content Placeholder 12">
            <a:extLst>
              <a:ext uri="{FF2B5EF4-FFF2-40B4-BE49-F238E27FC236}">
                <a16:creationId xmlns:a16="http://schemas.microsoft.com/office/drawing/2014/main" id="{BF24B4D6-A07D-4247-3CBA-B764CE9E1A54}"/>
              </a:ext>
            </a:extLst>
          </p:cNvPr>
          <p:cNvSpPr txBox="1">
            <a:spLocks/>
          </p:cNvSpPr>
          <p:nvPr/>
        </p:nvSpPr>
        <p:spPr>
          <a:xfrm>
            <a:off x="787654" y="4447725"/>
            <a:ext cx="8030542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 defTabSz="1219018">
              <a:spcBef>
                <a:spcPts val="900"/>
              </a:spcBef>
              <a:spcAft>
                <a:spcPts val="800"/>
              </a:spcAft>
              <a:buClr>
                <a:srgbClr val="F86C06"/>
              </a:buClr>
              <a:buNone/>
              <a:defRPr/>
            </a:pPr>
            <a:r>
              <a:rPr lang="en-US" sz="1800" b="1" dirty="0"/>
              <a:t>Cost savings</a:t>
            </a:r>
            <a:br>
              <a:rPr lang="en-US" sz="1800" dirty="0"/>
            </a:br>
            <a:r>
              <a:rPr lang="en-US" sz="1800" dirty="0"/>
              <a:t>additional discounts and early discontinuation reimbursement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19722AA-FF6F-626E-F7F9-63B933EE6B8E}"/>
              </a:ext>
            </a:extLst>
          </p:cNvPr>
          <p:cNvSpPr/>
          <p:nvPr/>
        </p:nvSpPr>
        <p:spPr>
          <a:xfrm>
            <a:off x="357188" y="1655180"/>
            <a:ext cx="8088889" cy="14528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121920" tIns="121920" rIns="121920" bIns="121920" rtlCol="0" anchor="ctr">
            <a:noAutofit/>
          </a:bodyPr>
          <a:lstStyle/>
          <a:p>
            <a:pPr algn="ctr" defTabSz="1219018">
              <a:lnSpc>
                <a:spcPct val="90000"/>
              </a:lnSpc>
              <a:spcAft>
                <a:spcPts val="933"/>
              </a:spcAft>
              <a:defRPr/>
            </a:pPr>
            <a:endParaRPr lang="en-US" sz="2667" dirty="0" err="1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B0B656F-D4D1-4A8C-55AA-93745812487E}"/>
              </a:ext>
            </a:extLst>
          </p:cNvPr>
          <p:cNvSpPr txBox="1"/>
          <p:nvPr/>
        </p:nvSpPr>
        <p:spPr>
          <a:xfrm>
            <a:off x="760350" y="1835733"/>
            <a:ext cx="2412745" cy="11633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70%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of people living with epilepsy could live seizure-free if properly diagnosed and treated</a:t>
            </a:r>
            <a:r>
              <a:rPr lang="en-US" sz="1400" baseline="30000" dirty="0"/>
              <a:t>1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E52EFB-79F7-86DD-B0EE-D017938FBEAD}"/>
              </a:ext>
            </a:extLst>
          </p:cNvPr>
          <p:cNvCxnSpPr>
            <a:cxnSpLocks/>
          </p:cNvCxnSpPr>
          <p:nvPr/>
        </p:nvCxnSpPr>
        <p:spPr>
          <a:xfrm rot="5400000" flipH="1">
            <a:off x="2791840" y="2451021"/>
            <a:ext cx="914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12">
            <a:extLst>
              <a:ext uri="{FF2B5EF4-FFF2-40B4-BE49-F238E27FC236}">
                <a16:creationId xmlns:a16="http://schemas.microsoft.com/office/drawing/2014/main" id="{160AA834-CFBF-533C-4B35-EAD6657612F9}"/>
              </a:ext>
            </a:extLst>
          </p:cNvPr>
          <p:cNvSpPr txBox="1">
            <a:spLocks/>
          </p:cNvSpPr>
          <p:nvPr/>
        </p:nvSpPr>
        <p:spPr>
          <a:xfrm>
            <a:off x="787654" y="3758028"/>
            <a:ext cx="5058244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Formulary and utilization management tools </a:t>
            </a:r>
            <a:r>
              <a:rPr lang="en-US" sz="1800" dirty="0"/>
              <a:t>drive to the lowest net-cost medication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F8D2700-B62C-11A3-55DC-83DF340D662F}"/>
              </a:ext>
            </a:extLst>
          </p:cNvPr>
          <p:cNvCxnSpPr>
            <a:cxnSpLocks/>
          </p:cNvCxnSpPr>
          <p:nvPr/>
        </p:nvCxnSpPr>
        <p:spPr>
          <a:xfrm rot="5400000" flipH="1">
            <a:off x="5262333" y="2451021"/>
            <a:ext cx="914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0887A6E8-F30F-6BE1-1023-74926850DFD8}"/>
              </a:ext>
            </a:extLst>
          </p:cNvPr>
          <p:cNvSpPr/>
          <p:nvPr/>
        </p:nvSpPr>
        <p:spPr>
          <a:xfrm>
            <a:off x="8724482" y="4337132"/>
            <a:ext cx="3467518" cy="20036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5556A9-8AEE-9413-59A0-F6A7121090B5}"/>
              </a:ext>
            </a:extLst>
          </p:cNvPr>
          <p:cNvSpPr txBox="1"/>
          <p:nvPr/>
        </p:nvSpPr>
        <p:spPr>
          <a:xfrm>
            <a:off x="9076760" y="4758025"/>
            <a:ext cx="2762961" cy="11618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b="1" cap="all" spc="150" dirty="0">
                <a:solidFill>
                  <a:schemeClr val="bg1"/>
                </a:solidFill>
                <a:latin typeface="Consolas" panose="020B0609020204030204" pitchFamily="49" charset="0"/>
              </a:rPr>
              <a:t>YOUR POTENTIAL SAVINGS</a:t>
            </a:r>
          </a:p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Arial Black" panose="020B0A04020102020204" pitchFamily="34" charset="0"/>
              </a:rPr>
              <a:t>$</a:t>
            </a:r>
            <a:r>
              <a:rPr lang="en-US" sz="3200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XXXk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1A7F9D-FF6A-BAA8-D88F-F5E499D9C70D}"/>
              </a:ext>
            </a:extLst>
          </p:cNvPr>
          <p:cNvSpPr/>
          <p:nvPr/>
        </p:nvSpPr>
        <p:spPr>
          <a:xfrm>
            <a:off x="8724483" y="978946"/>
            <a:ext cx="3467518" cy="335818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16116C-4D54-B3FE-5107-7B8859A76556}"/>
              </a:ext>
            </a:extLst>
          </p:cNvPr>
          <p:cNvSpPr txBox="1"/>
          <p:nvPr/>
        </p:nvSpPr>
        <p:spPr>
          <a:xfrm>
            <a:off x="6176355" y="1910645"/>
            <a:ext cx="2106702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$6K more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incurred by migraine patients when compared to non-sufferers</a:t>
            </a:r>
            <a:r>
              <a:rPr lang="en-US" sz="1400" baseline="30000" dirty="0"/>
              <a:t>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B95644-DBB1-72D4-F35A-6BB7BBC5F294}"/>
              </a:ext>
            </a:extLst>
          </p:cNvPr>
          <p:cNvSpPr txBox="1"/>
          <p:nvPr/>
        </p:nvSpPr>
        <p:spPr>
          <a:xfrm>
            <a:off x="3718445" y="1910645"/>
            <a:ext cx="1787734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$28-34K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spent by plan sponsors per epilepsy patient per year</a:t>
            </a:r>
            <a:r>
              <a:rPr lang="en-US" sz="1400" baseline="30000" dirty="0"/>
              <a:t>2</a:t>
            </a:r>
            <a:endParaRPr lang="en-US" sz="1400" dirty="0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CFFA1810-E59E-C5DB-B84B-E41CF0F3C541}"/>
              </a:ext>
            </a:extLst>
          </p:cNvPr>
          <p:cNvSpPr txBox="1">
            <a:spLocks/>
          </p:cNvSpPr>
          <p:nvPr/>
        </p:nvSpPr>
        <p:spPr>
          <a:xfrm>
            <a:off x="360000" y="5749200"/>
            <a:ext cx="11473200" cy="3704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None/>
              <a:defRPr sz="9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000" indent="-10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+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2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defTabSz="1219018">
              <a:defRPr/>
            </a:pPr>
            <a:r>
              <a:rPr lang="en-US" dirty="0">
                <a:latin typeface="+mj-lt"/>
              </a:rPr>
              <a:t>1. World Health Organization     2. </a:t>
            </a:r>
            <a:r>
              <a:rPr lang="en-US" dirty="0"/>
              <a:t>ScienceDirect</a:t>
            </a:r>
            <a:r>
              <a:rPr lang="en-US" i="0" dirty="0"/>
              <a:t>. </a:t>
            </a:r>
            <a:r>
              <a:rPr lang="en-US" dirty="0"/>
              <a:t>The health care costs of epilepsy: Evidence from all-payer claims data</a:t>
            </a:r>
          </a:p>
          <a:p>
            <a:pPr defTabSz="1219018">
              <a:defRPr/>
            </a:pPr>
            <a:r>
              <a:rPr lang="en-US" dirty="0">
                <a:latin typeface="+mj-lt"/>
              </a:rPr>
              <a:t>3. </a:t>
            </a:r>
            <a:r>
              <a:rPr lang="en-US" dirty="0"/>
              <a:t>JMCP</a:t>
            </a:r>
            <a:r>
              <a:rPr lang="en-US" i="0" dirty="0"/>
              <a:t>. </a:t>
            </a:r>
            <a:r>
              <a:rPr lang="en-US" dirty="0"/>
              <a:t>Marginal health care expenditures and health-related quality of life burden in patients with migraine</a:t>
            </a:r>
          </a:p>
        </p:txBody>
      </p:sp>
    </p:spTree>
    <p:extLst>
      <p:ext uri="{BB962C8B-B14F-4D97-AF65-F5344CB8AC3E}">
        <p14:creationId xmlns:p14="http://schemas.microsoft.com/office/powerpoint/2010/main" val="1160423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Value-Based Solutions for Inflammatory and Atopic Conditions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57188" y="1551252"/>
            <a:ext cx="8137455" cy="127423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121920" tIns="121920" rIns="121920" bIns="121920" rtlCol="0" anchor="ctr">
            <a:noAutofit/>
          </a:bodyPr>
          <a:lstStyle/>
          <a:p>
            <a:pPr algn="ctr" defTabSz="1219018">
              <a:lnSpc>
                <a:spcPct val="90000"/>
              </a:lnSpc>
              <a:spcAft>
                <a:spcPts val="933"/>
              </a:spcAft>
              <a:defRPr/>
            </a:pPr>
            <a:endParaRPr lang="en-US" sz="2667" dirty="0" err="1">
              <a:solidFill>
                <a:srgbClr val="FFFFFF"/>
              </a:solidFill>
              <a:latin typeface="Franklin Gothic Book"/>
            </a:endParaRPr>
          </a:p>
        </p:txBody>
      </p:sp>
      <p:sp>
        <p:nvSpPr>
          <p:cNvPr id="23" name="Content Placeholder 12">
            <a:extLst>
              <a:ext uri="{FF2B5EF4-FFF2-40B4-BE49-F238E27FC236}">
                <a16:creationId xmlns:a16="http://schemas.microsoft.com/office/drawing/2014/main" id="{8CC97DBC-C3FA-013B-2428-C988FE129B77}"/>
              </a:ext>
            </a:extLst>
          </p:cNvPr>
          <p:cNvSpPr txBox="1">
            <a:spLocks/>
          </p:cNvSpPr>
          <p:nvPr/>
        </p:nvSpPr>
        <p:spPr>
          <a:xfrm>
            <a:off x="717442" y="3503052"/>
            <a:ext cx="7636335" cy="923330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 defTabSz="1219018">
              <a:spcBef>
                <a:spcPts val="900"/>
              </a:spcBef>
              <a:spcAft>
                <a:spcPts val="800"/>
              </a:spcAft>
              <a:buClr>
                <a:srgbClr val="F86C06"/>
              </a:buClr>
              <a:buNone/>
              <a:defRPr/>
            </a:pPr>
            <a:r>
              <a:rPr lang="en-US" sz="1800" b="1" dirty="0"/>
              <a:t>Indication-based management</a:t>
            </a:r>
            <a:br>
              <a:rPr lang="en-US" sz="1800" dirty="0"/>
            </a:br>
            <a:r>
              <a:rPr lang="en-US" sz="1800" dirty="0"/>
              <a:t>segment treatments by disease category while clinical documentation ensures the right patient gets the right drug at the right price</a:t>
            </a:r>
          </a:p>
        </p:txBody>
      </p:sp>
      <p:sp>
        <p:nvSpPr>
          <p:cNvPr id="24" name="Content Placeholder 12">
            <a:extLst>
              <a:ext uri="{FF2B5EF4-FFF2-40B4-BE49-F238E27FC236}">
                <a16:creationId xmlns:a16="http://schemas.microsoft.com/office/drawing/2014/main" id="{BF24B4D6-A07D-4247-3CBA-B764CE9E1A54}"/>
              </a:ext>
            </a:extLst>
          </p:cNvPr>
          <p:cNvSpPr txBox="1">
            <a:spLocks/>
          </p:cNvSpPr>
          <p:nvPr/>
        </p:nvSpPr>
        <p:spPr>
          <a:xfrm>
            <a:off x="717443" y="4491349"/>
            <a:ext cx="7943850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 defTabSz="1219018">
              <a:spcBef>
                <a:spcPts val="0"/>
              </a:spcBef>
              <a:spcAft>
                <a:spcPts val="0"/>
              </a:spcAft>
              <a:buClr>
                <a:srgbClr val="F86C06"/>
              </a:buClr>
              <a:buNone/>
              <a:defRPr/>
            </a:pPr>
            <a:r>
              <a:rPr lang="en-US" sz="1800" b="1" dirty="0"/>
              <a:t>Cost savings</a:t>
            </a:r>
          </a:p>
          <a:p>
            <a:pPr marL="0" indent="0" defTabSz="1219018">
              <a:spcBef>
                <a:spcPts val="0"/>
              </a:spcBef>
              <a:spcAft>
                <a:spcPts val="0"/>
              </a:spcAft>
              <a:buClr>
                <a:srgbClr val="F86C06"/>
              </a:buClr>
              <a:buNone/>
              <a:defRPr/>
            </a:pPr>
            <a:r>
              <a:rPr lang="en-US" sz="1800" dirty="0"/>
              <a:t>additional discounts and early discontinuation reimbursement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125DB4E-EF4E-6A5F-E66F-8F609DD8C858}"/>
              </a:ext>
            </a:extLst>
          </p:cNvPr>
          <p:cNvCxnSpPr>
            <a:cxnSpLocks/>
          </p:cNvCxnSpPr>
          <p:nvPr/>
        </p:nvCxnSpPr>
        <p:spPr>
          <a:xfrm rot="5400000" flipH="1">
            <a:off x="4162338" y="2174672"/>
            <a:ext cx="9144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8D216C2-862E-3C73-D069-27F4DE34A57E}"/>
              </a:ext>
            </a:extLst>
          </p:cNvPr>
          <p:cNvSpPr txBox="1"/>
          <p:nvPr/>
        </p:nvSpPr>
        <p:spPr>
          <a:xfrm>
            <a:off x="5334515" y="1911213"/>
            <a:ext cx="1786838" cy="5816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Top driver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of plan spend</a:t>
            </a:r>
            <a:endParaRPr lang="en-US" sz="1400" baseline="30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AE21E6-D43F-5EC1-FA32-5C163D76FEDE}"/>
              </a:ext>
            </a:extLst>
          </p:cNvPr>
          <p:cNvSpPr txBox="1"/>
          <p:nvPr/>
        </p:nvSpPr>
        <p:spPr>
          <a:xfrm>
            <a:off x="1512141" y="1850106"/>
            <a:ext cx="2017222" cy="7755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34.6%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400" dirty="0"/>
              <a:t>of adults in the U.S. have chronic inflammation</a:t>
            </a:r>
            <a:r>
              <a:rPr lang="en-US" sz="1400" baseline="30000" dirty="0"/>
              <a:t>1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08F65434-97FE-F17C-FA89-7E61E4024CB1}"/>
              </a:ext>
            </a:extLst>
          </p:cNvPr>
          <p:cNvSpPr txBox="1">
            <a:spLocks/>
          </p:cNvSpPr>
          <p:nvPr/>
        </p:nvSpPr>
        <p:spPr>
          <a:xfrm>
            <a:off x="357188" y="6246013"/>
            <a:ext cx="11473200" cy="3704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None/>
              <a:defRPr sz="9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000" indent="-10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+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2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defTabSz="1219018">
              <a:defRPr/>
            </a:pPr>
            <a:r>
              <a:rPr lang="en-US" dirty="0">
                <a:latin typeface="+mj-lt"/>
              </a:rPr>
              <a:t>1. Chronic Inflammation and Poverty. A Double Whammy for Mortality Risk. University of Florida Health.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C5CB06-E5F1-7400-498B-BC1FCE957BFE}"/>
              </a:ext>
            </a:extLst>
          </p:cNvPr>
          <p:cNvSpPr/>
          <p:nvPr/>
        </p:nvSpPr>
        <p:spPr>
          <a:xfrm>
            <a:off x="8724482" y="4337132"/>
            <a:ext cx="3467518" cy="20036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F2BBB0-CDE7-40C8-0C71-24A1F6408308}"/>
              </a:ext>
            </a:extLst>
          </p:cNvPr>
          <p:cNvSpPr txBox="1"/>
          <p:nvPr/>
        </p:nvSpPr>
        <p:spPr>
          <a:xfrm>
            <a:off x="9076760" y="4758025"/>
            <a:ext cx="2762961" cy="11618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b="1" cap="all" spc="150" dirty="0">
                <a:solidFill>
                  <a:schemeClr val="bg1"/>
                </a:solidFill>
                <a:latin typeface="Consolas" panose="020B0609020204030204" pitchFamily="49" charset="0"/>
              </a:rPr>
              <a:t>YOUR POTENTIAL SAVINGS</a:t>
            </a:r>
          </a:p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Arial Black" panose="020B0A04020102020204" pitchFamily="34" charset="0"/>
              </a:rPr>
              <a:t>$</a:t>
            </a:r>
            <a:r>
              <a:rPr lang="en-US" sz="3200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XXXk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E9F3FF-B64D-32A0-EAC6-89C155409AA4}"/>
              </a:ext>
            </a:extLst>
          </p:cNvPr>
          <p:cNvSpPr/>
          <p:nvPr/>
        </p:nvSpPr>
        <p:spPr>
          <a:xfrm>
            <a:off x="8724483" y="978946"/>
            <a:ext cx="3467518" cy="335818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225019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072809" cy="687554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60002" y="1144799"/>
            <a:ext cx="5645512" cy="2701059"/>
          </a:xfrm>
        </p:spPr>
        <p:txBody>
          <a:bodyPr/>
          <a:lstStyle/>
          <a:p>
            <a:r>
              <a:rPr lang="en-US" sz="6000" dirty="0">
                <a:solidFill>
                  <a:schemeClr val="bg1"/>
                </a:solidFill>
              </a:rPr>
              <a:t>Value-Based Solutions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2800" b="0" dirty="0">
                <a:solidFill>
                  <a:schemeClr val="bg1"/>
                </a:solidFill>
              </a:rPr>
              <a:t>for </a:t>
            </a:r>
            <a:r>
              <a:rPr lang="en-US" sz="2800" b="0" dirty="0">
                <a:solidFill>
                  <a:srgbClr val="FF0000"/>
                </a:solidFill>
              </a:rPr>
              <a:t>[client name]</a:t>
            </a:r>
            <a:endParaRPr lang="en-US" sz="3200" b="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046234-EF67-83DA-D3C5-20F8F417E63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925300" y="6443663"/>
            <a:ext cx="266700" cy="180975"/>
          </a:xfrm>
        </p:spPr>
        <p:txBody>
          <a:bodyPr/>
          <a:lstStyle/>
          <a:p>
            <a:fld id="{23AA811B-2EBD-4900-905E-5BE20644961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521871-1C12-F5E2-3389-5C01E86B5FA2}"/>
              </a:ext>
            </a:extLst>
          </p:cNvPr>
          <p:cNvSpPr/>
          <p:nvPr/>
        </p:nvSpPr>
        <p:spPr>
          <a:xfrm>
            <a:off x="6732104" y="978945"/>
            <a:ext cx="4949326" cy="505079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11339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DDD51A7-7147-3268-52CA-F9705AC00DD8}"/>
              </a:ext>
            </a:extLst>
          </p:cNvPr>
          <p:cNvSpPr/>
          <p:nvPr/>
        </p:nvSpPr>
        <p:spPr>
          <a:xfrm>
            <a:off x="0" y="1298174"/>
            <a:ext cx="4777535" cy="4742698"/>
          </a:xfrm>
          <a:prstGeom prst="rect">
            <a:avLst/>
          </a:prstGeom>
          <a:solidFill>
            <a:schemeClr val="tx2">
              <a:lumMod val="10000"/>
              <a:lumOff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11566800" y="6344191"/>
            <a:ext cx="266400" cy="180000"/>
          </a:xfrm>
        </p:spPr>
        <p:txBody>
          <a:bodyPr/>
          <a:lstStyle/>
          <a:p>
            <a:fld id="{23AA811B-2EBD-4900-905E-5BE20644961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40C1B1EC-021B-4C76-834A-B1E1D95A1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1"/>
                </a:solidFill>
                <a:latin typeface="Aptos Display" panose="020B0004020202020204" pitchFamily="34" charset="0"/>
              </a:rPr>
              <a:t>Save more with Value-Based Solutions</a:t>
            </a:r>
          </a:p>
        </p:txBody>
      </p:sp>
      <p:sp>
        <p:nvSpPr>
          <p:cNvPr id="51" name="Oval 50"/>
          <p:cNvSpPr/>
          <p:nvPr/>
        </p:nvSpPr>
        <p:spPr>
          <a:xfrm>
            <a:off x="6557539" y="1776783"/>
            <a:ext cx="3652933" cy="3657600"/>
          </a:xfrm>
          <a:prstGeom prst="ellipse">
            <a:avLst/>
          </a:prstGeom>
          <a:noFill/>
          <a:ln w="177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F4F163E-0788-8343-A7D2-06860A2877D8}"/>
              </a:ext>
            </a:extLst>
          </p:cNvPr>
          <p:cNvSpPr/>
          <p:nvPr/>
        </p:nvSpPr>
        <p:spPr>
          <a:xfrm>
            <a:off x="6449854" y="3762741"/>
            <a:ext cx="274320" cy="27432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E26360C-E83D-1748-927E-1C90376D8205}"/>
              </a:ext>
            </a:extLst>
          </p:cNvPr>
          <p:cNvSpPr/>
          <p:nvPr/>
        </p:nvSpPr>
        <p:spPr>
          <a:xfrm>
            <a:off x="5251785" y="2145766"/>
            <a:ext cx="1437714" cy="418576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85000"/>
              </a:lnSpc>
              <a:defRPr/>
            </a:pP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+mj-lt"/>
              </a:rPr>
              <a:t>Rare Conditions</a:t>
            </a:r>
            <a:endParaRPr lang="en-US" sz="1600" baseline="30000" dirty="0">
              <a:solidFill>
                <a:schemeClr val="accent6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4F4F163E-0788-8343-A7D2-06860A2877D8}"/>
              </a:ext>
            </a:extLst>
          </p:cNvPr>
          <p:cNvSpPr/>
          <p:nvPr/>
        </p:nvSpPr>
        <p:spPr>
          <a:xfrm>
            <a:off x="6797184" y="2376678"/>
            <a:ext cx="274320" cy="27432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F4F163E-0788-8343-A7D2-06860A2877D8}"/>
              </a:ext>
            </a:extLst>
          </p:cNvPr>
          <p:cNvSpPr/>
          <p:nvPr/>
        </p:nvSpPr>
        <p:spPr>
          <a:xfrm>
            <a:off x="9450888" y="2080734"/>
            <a:ext cx="274320" cy="27432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F4F163E-0788-8343-A7D2-06860A2877D8}"/>
              </a:ext>
            </a:extLst>
          </p:cNvPr>
          <p:cNvSpPr/>
          <p:nvPr/>
        </p:nvSpPr>
        <p:spPr>
          <a:xfrm>
            <a:off x="8728761" y="5262208"/>
            <a:ext cx="274320" cy="27432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4F4F163E-0788-8343-A7D2-06860A2877D8}"/>
              </a:ext>
            </a:extLst>
          </p:cNvPr>
          <p:cNvSpPr/>
          <p:nvPr/>
        </p:nvSpPr>
        <p:spPr>
          <a:xfrm>
            <a:off x="7099752" y="4919992"/>
            <a:ext cx="274320" cy="27432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A9D48DE-79ED-D241-A316-69D2B108A620}"/>
              </a:ext>
            </a:extLst>
          </p:cNvPr>
          <p:cNvSpPr/>
          <p:nvPr/>
        </p:nvSpPr>
        <p:spPr>
          <a:xfrm>
            <a:off x="5240927" y="3795257"/>
            <a:ext cx="1207906" cy="2092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85000"/>
              </a:lnSpc>
              <a:defRPr/>
            </a:pP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+mj-lt"/>
              </a:rPr>
              <a:t>Oncology</a:t>
            </a:r>
            <a:endParaRPr lang="en-US" sz="1600" baseline="30000" dirty="0">
              <a:solidFill>
                <a:schemeClr val="accent6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A293283-54A8-E643-A2B2-DAFE14CC4D7A}"/>
              </a:ext>
            </a:extLst>
          </p:cNvPr>
          <p:cNvSpPr/>
          <p:nvPr/>
        </p:nvSpPr>
        <p:spPr>
          <a:xfrm>
            <a:off x="9776551" y="1958102"/>
            <a:ext cx="2016542" cy="418576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85000"/>
              </a:lnSpc>
              <a:defRPr/>
            </a:pP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+mj-lt"/>
              </a:rPr>
              <a:t>Inflammatory and Atopic Conditions </a:t>
            </a:r>
            <a:endParaRPr lang="en-US" sz="1600" baseline="30000" dirty="0">
              <a:solidFill>
                <a:schemeClr val="accent6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155B82F-E261-6240-A3FD-C5C2C378C757}"/>
              </a:ext>
            </a:extLst>
          </p:cNvPr>
          <p:cNvSpPr/>
          <p:nvPr/>
        </p:nvSpPr>
        <p:spPr>
          <a:xfrm>
            <a:off x="5941771" y="5324740"/>
            <a:ext cx="1472696" cy="418576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85000"/>
              </a:lnSpc>
              <a:defRPr/>
            </a:pP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+mj-lt"/>
              </a:rPr>
              <a:t>Multiple Sclerosis</a:t>
            </a:r>
            <a:endParaRPr lang="en-US" sz="1600" baseline="30000" dirty="0">
              <a:solidFill>
                <a:schemeClr val="accent6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97BE434-2DC9-D440-9A02-6948F9484321}"/>
              </a:ext>
            </a:extLst>
          </p:cNvPr>
          <p:cNvSpPr/>
          <p:nvPr/>
        </p:nvSpPr>
        <p:spPr>
          <a:xfrm>
            <a:off x="8854000" y="5638672"/>
            <a:ext cx="1193777" cy="2092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85000"/>
              </a:lnSpc>
              <a:defRPr/>
            </a:pP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+mj-lt"/>
              </a:rPr>
              <a:t>Diabetes</a:t>
            </a:r>
            <a:endParaRPr lang="en-US" sz="1600" baseline="30000" dirty="0">
              <a:solidFill>
                <a:schemeClr val="accent6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B672CA5-484A-D546-B420-36F453AA1C56}"/>
              </a:ext>
            </a:extLst>
          </p:cNvPr>
          <p:cNvSpPr/>
          <p:nvPr/>
        </p:nvSpPr>
        <p:spPr>
          <a:xfrm>
            <a:off x="7471381" y="1338364"/>
            <a:ext cx="1825249" cy="2092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85000"/>
              </a:lnSpc>
              <a:defRPr/>
            </a:pP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+mj-lt"/>
              </a:rPr>
              <a:t>Neurological</a:t>
            </a:r>
            <a:endParaRPr lang="en-US" sz="1600" baseline="30000" dirty="0">
              <a:solidFill>
                <a:schemeClr val="accent6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68" name="Title 2">
            <a:extLst>
              <a:ext uri="{FF2B5EF4-FFF2-40B4-BE49-F238E27FC236}">
                <a16:creationId xmlns:a16="http://schemas.microsoft.com/office/drawing/2014/main" id="{1BF04A70-EF71-4C45-93A4-CA700482AC27}"/>
              </a:ext>
            </a:extLst>
          </p:cNvPr>
          <p:cNvSpPr txBox="1">
            <a:spLocks/>
          </p:cNvSpPr>
          <p:nvPr/>
        </p:nvSpPr>
        <p:spPr>
          <a:xfrm>
            <a:off x="6842617" y="2677547"/>
            <a:ext cx="3082777" cy="185607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00" dirty="0"/>
              <a:t>Value-based solutions for the most critical and complex challenges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ED674C6-EEA9-4C9D-B83F-8DFA5CB88D4C}"/>
              </a:ext>
            </a:extLst>
          </p:cNvPr>
          <p:cNvSpPr txBox="1">
            <a:spLocks/>
          </p:cNvSpPr>
          <p:nvPr/>
        </p:nvSpPr>
        <p:spPr>
          <a:xfrm>
            <a:off x="366594" y="2663024"/>
            <a:ext cx="4088749" cy="33778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Gain the potential to capture additional financial value on drugs that align with our value-based arrangements through exclusive discounts, early discontinuation reimbursements and more. 	</a:t>
            </a:r>
          </a:p>
          <a:p>
            <a:pPr marL="0" indent="0">
              <a:buFont typeface="Segoe UI" panose="020B0502040204020203" pitchFamily="34" charset="0"/>
              <a:buNone/>
            </a:pPr>
            <a:endParaRPr lang="en-US" b="1" spc="-20" dirty="0">
              <a:solidFill>
                <a:srgbClr val="3366CC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155B82F-E261-6240-A3FD-C5C2C378C757}"/>
              </a:ext>
            </a:extLst>
          </p:cNvPr>
          <p:cNvSpPr/>
          <p:nvPr/>
        </p:nvSpPr>
        <p:spPr>
          <a:xfrm>
            <a:off x="10416591" y="3429000"/>
            <a:ext cx="1573885" cy="2092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85000"/>
              </a:lnSpc>
              <a:defRPr/>
            </a:pP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+mj-lt"/>
              </a:rPr>
              <a:t>Cardiovascular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155B82F-E261-6240-A3FD-C5C2C378C757}"/>
              </a:ext>
            </a:extLst>
          </p:cNvPr>
          <p:cNvSpPr/>
          <p:nvPr/>
        </p:nvSpPr>
        <p:spPr>
          <a:xfrm>
            <a:off x="9925394" y="4774713"/>
            <a:ext cx="2187014" cy="2092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lvl="0" algn="ctr">
              <a:lnSpc>
                <a:spcPct val="85000"/>
              </a:lnSpc>
              <a:defRPr/>
            </a:pPr>
            <a:r>
              <a:rPr lang="en-US" sz="1600" dirty="0">
                <a:solidFill>
                  <a:schemeClr val="accent6">
                    <a:lumMod val="25000"/>
                  </a:schemeClr>
                </a:solidFill>
                <a:latin typeface="+mj-lt"/>
              </a:rPr>
              <a:t>Weight Management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F4F163E-0788-8343-A7D2-06860A2877D8}"/>
              </a:ext>
            </a:extLst>
          </p:cNvPr>
          <p:cNvSpPr/>
          <p:nvPr/>
        </p:nvSpPr>
        <p:spPr>
          <a:xfrm>
            <a:off x="9910617" y="4348086"/>
            <a:ext cx="274320" cy="27432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F4F163E-0788-8343-A7D2-06860A2877D8}"/>
              </a:ext>
            </a:extLst>
          </p:cNvPr>
          <p:cNvSpPr/>
          <p:nvPr/>
        </p:nvSpPr>
        <p:spPr>
          <a:xfrm>
            <a:off x="10073312" y="3367334"/>
            <a:ext cx="274320" cy="27432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F4F163E-0788-8343-A7D2-06860A2877D8}"/>
              </a:ext>
            </a:extLst>
          </p:cNvPr>
          <p:cNvSpPr/>
          <p:nvPr/>
        </p:nvSpPr>
        <p:spPr>
          <a:xfrm>
            <a:off x="8246845" y="1646669"/>
            <a:ext cx="274320" cy="274320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E639C9-2B39-FEBB-F938-791F57B1F012}"/>
              </a:ext>
            </a:extLst>
          </p:cNvPr>
          <p:cNvSpPr txBox="1"/>
          <p:nvPr/>
        </p:nvSpPr>
        <p:spPr>
          <a:xfrm>
            <a:off x="357189" y="1697354"/>
            <a:ext cx="596968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b="1" dirty="0"/>
              <a:t>$</a:t>
            </a:r>
          </a:p>
        </p:txBody>
      </p:sp>
    </p:spTree>
    <p:extLst>
      <p:ext uri="{BB962C8B-B14F-4D97-AF65-F5344CB8AC3E}">
        <p14:creationId xmlns:p14="http://schemas.microsoft.com/office/powerpoint/2010/main" val="4022918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82BBD3-4D28-E516-4D38-1AA28218B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D3A84A7-D2F7-EF68-631B-DDA9FA13D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9" y="518160"/>
            <a:ext cx="9788760" cy="1009650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  <a:latin typeface="Aptos Display" panose="020B0004020202020204" pitchFamily="34" charset="0"/>
              </a:rPr>
              <a:t>Drive adherence and savings at every opportunity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2F81007-C592-DFBB-D695-87F75F15A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23490"/>
              </p:ext>
            </p:extLst>
          </p:nvPr>
        </p:nvGraphicFramePr>
        <p:xfrm>
          <a:off x="357186" y="1259853"/>
          <a:ext cx="11359029" cy="4699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8019">
                  <a:extLst>
                    <a:ext uri="{9D8B030D-6E8A-4147-A177-3AD203B41FA5}">
                      <a16:colId xmlns:a16="http://schemas.microsoft.com/office/drawing/2014/main" val="1889578909"/>
                    </a:ext>
                  </a:extLst>
                </a:gridCol>
                <a:gridCol w="6651010">
                  <a:extLst>
                    <a:ext uri="{9D8B030D-6E8A-4147-A177-3AD203B41FA5}">
                      <a16:colId xmlns:a16="http://schemas.microsoft.com/office/drawing/2014/main" val="696567585"/>
                    </a:ext>
                  </a:extLst>
                </a:gridCol>
              </a:tblGrid>
              <a:tr h="14398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Diabetes and Rare Conditions</a:t>
                      </a:r>
                    </a:p>
                  </a:txBody>
                  <a:tcPr marL="137160" marR="137160" marT="137160" marB="13716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Multiple Sclerosis, Weight Management, Oncology, Cardiovascular, Neurological, Inflammatory and Atopic Conditions</a:t>
                      </a:r>
                    </a:p>
                  </a:txBody>
                  <a:tcPr marL="137160" marR="137160" marT="137160" marB="13716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159660"/>
                  </a:ext>
                </a:extLst>
              </a:tr>
              <a:tr h="2278743">
                <a:tc>
                  <a:txBody>
                    <a:bodyPr/>
                    <a:lstStyle/>
                    <a:p>
                      <a:pPr marL="285750" lvl="0" indent="-285750"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Discounts on participating products that are: </a:t>
                      </a:r>
                    </a:p>
                    <a:p>
                      <a:pPr marL="742950" lvl="1" indent="-285750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Formulary</a:t>
                      </a:r>
                    </a:p>
                    <a:p>
                      <a:pPr marL="742950" lvl="1" indent="-285750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Not disadvantaged via UM, copay tiers, etc.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/>
                        <a:t>Additional discounts on select preferred products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/>
                        <a:t>Cost cap on participating rare conditions products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 marL="137160" marR="137160" marT="137160" marB="13716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Discounts on participating products that are: </a:t>
                      </a:r>
                    </a:p>
                    <a:p>
                      <a:pPr marL="742950" lvl="1" indent="-285750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Formulary</a:t>
                      </a:r>
                    </a:p>
                    <a:p>
                      <a:pPr marL="742950" lvl="1" indent="-285750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Not disadvantaged via UM, copay tiers, etc.</a:t>
                      </a:r>
                      <a:endParaRPr lang="en-US" sz="1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/>
                        <a:t>Additional discounts on select preferred acute neurological products</a:t>
                      </a:r>
                      <a:r>
                        <a:rPr lang="en-US" sz="1400" baseline="0" dirty="0"/>
                        <a:t>, anticoagulants, oncology products, and </a:t>
                      </a:r>
                      <a:r>
                        <a:rPr lang="en-US" sz="1400" dirty="0"/>
                        <a:t>inflammatory/atopic products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/>
                        <a:t>Early discontinuation reimbursements on preferred products when new to therapy patients discontinue early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/>
                        <a:t>Cost cap on participating cardiovascular products</a:t>
                      </a:r>
                    </a:p>
                  </a:txBody>
                  <a:tcPr marL="137160" marR="137160" marT="137160" marB="137160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196537"/>
                  </a:ext>
                </a:extLst>
              </a:tr>
              <a:tr h="858992">
                <a:tc gridSpan="2">
                  <a:txBody>
                    <a:bodyPr/>
                    <a:lstStyle/>
                    <a:p>
                      <a:pPr marL="45720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Segoe UI" panose="020B0502040204020203" pitchFamily="34" charset="0"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Potential to save </a:t>
                      </a:r>
                      <a:r>
                        <a:rPr lang="en-US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$</a:t>
                      </a:r>
                      <a:r>
                        <a:rPr lang="en-US" sz="2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XXXk</a:t>
                      </a:r>
                      <a:r>
                        <a:rPr lang="en-US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if enrolled in all eligible programs</a:t>
                      </a:r>
                    </a:p>
                  </a:txBody>
                  <a:tcPr marL="137160" marR="137160" marT="137160" marB="137160" anchor="ctr"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9388" lvl="0" indent="-179388">
                        <a:spcBef>
                          <a:spcPts val="300"/>
                        </a:spcBef>
                        <a:spcAft>
                          <a:spcPts val="600"/>
                        </a:spcAft>
                        <a:buFont typeface="Segoe UI" panose="020B0502040204020203" pitchFamily="34" charset="0"/>
                        <a:buChar char="+"/>
                        <a:defRPr/>
                      </a:pPr>
                      <a:endParaRPr lang="en-US" sz="1400" dirty="0"/>
                    </a:p>
                  </a:txBody>
                  <a:tcP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274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3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CE7D03-3D79-4A40-B51F-83CB2C2F7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9" y="518160"/>
            <a:ext cx="9788760" cy="1009650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  <a:latin typeface="Aptos Display" panose="020B0004020202020204" pitchFamily="34" charset="0"/>
              </a:rPr>
              <a:t>A seamless implementation with a proven upside </a:t>
            </a:r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4DDC47E7-EAFD-4A14-832D-0EB54F9D6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57748"/>
              </p:ext>
            </p:extLst>
          </p:nvPr>
        </p:nvGraphicFramePr>
        <p:xfrm>
          <a:off x="365567" y="1208690"/>
          <a:ext cx="11460866" cy="409464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80771">
                  <a:extLst>
                    <a:ext uri="{9D8B030D-6E8A-4147-A177-3AD203B41FA5}">
                      <a16:colId xmlns:a16="http://schemas.microsoft.com/office/drawing/2014/main" val="3732953848"/>
                    </a:ext>
                  </a:extLst>
                </a:gridCol>
                <a:gridCol w="239518">
                  <a:extLst>
                    <a:ext uri="{9D8B030D-6E8A-4147-A177-3AD203B41FA5}">
                      <a16:colId xmlns:a16="http://schemas.microsoft.com/office/drawing/2014/main" val="3083411969"/>
                    </a:ext>
                  </a:extLst>
                </a:gridCol>
                <a:gridCol w="3645792">
                  <a:extLst>
                    <a:ext uri="{9D8B030D-6E8A-4147-A177-3AD203B41FA5}">
                      <a16:colId xmlns:a16="http://schemas.microsoft.com/office/drawing/2014/main" val="2099931944"/>
                    </a:ext>
                  </a:extLst>
                </a:gridCol>
                <a:gridCol w="191067">
                  <a:extLst>
                    <a:ext uri="{9D8B030D-6E8A-4147-A177-3AD203B41FA5}">
                      <a16:colId xmlns:a16="http://schemas.microsoft.com/office/drawing/2014/main" val="890070882"/>
                    </a:ext>
                  </a:extLst>
                </a:gridCol>
                <a:gridCol w="38900">
                  <a:extLst>
                    <a:ext uri="{9D8B030D-6E8A-4147-A177-3AD203B41FA5}">
                      <a16:colId xmlns:a16="http://schemas.microsoft.com/office/drawing/2014/main" val="2069051018"/>
                    </a:ext>
                  </a:extLst>
                </a:gridCol>
                <a:gridCol w="3764818">
                  <a:extLst>
                    <a:ext uri="{9D8B030D-6E8A-4147-A177-3AD203B41FA5}">
                      <a16:colId xmlns:a16="http://schemas.microsoft.com/office/drawing/2014/main" val="2920056288"/>
                    </a:ext>
                  </a:extLst>
                </a:gridCol>
              </a:tblGrid>
              <a:tr h="1807779">
                <a:tc>
                  <a:txBody>
                    <a:bodyPr/>
                    <a:lstStyle/>
                    <a:p>
                      <a:r>
                        <a:rPr lang="en-US" sz="1800" b="1" kern="1200" noProof="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Rare Conditions</a:t>
                      </a:r>
                    </a:p>
                  </a:txBody>
                  <a:tcPr marL="182880" marR="182880" marT="3657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 marL="0" marR="0" marT="36576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Diabetes</a:t>
                      </a:r>
                    </a:p>
                  </a:txBody>
                  <a:tcPr marL="182880" marR="182880" marT="3657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 marL="0" marR="0" marT="36576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 marL="0" marR="0" marT="36576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Multiple Sclerosis, Weight</a:t>
                      </a:r>
                      <a:r>
                        <a:rPr lang="en-US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Management, Oncology Cardiovascular, 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Neurological, Inflammatory and Atopic Conditions</a:t>
                      </a:r>
                    </a:p>
                  </a:txBody>
                  <a:tcPr marL="182880" marR="182880" marT="3657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307166"/>
                  </a:ext>
                </a:extLst>
              </a:tr>
              <a:tr h="223428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REQUIREMENTS</a:t>
                      </a:r>
                      <a:r>
                        <a:rPr lang="en-US" sz="1200" kern="1200" baseline="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 TO GET STARTED: </a:t>
                      </a:r>
                      <a:endParaRPr lang="en-US" sz="1200" kern="1200" dirty="0">
                        <a:solidFill>
                          <a:schemeClr val="accent6">
                            <a:lumMod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REQUIREMENTS</a:t>
                      </a:r>
                      <a:r>
                        <a:rPr lang="en-US" sz="1200" kern="1200" baseline="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 TO GET STARTED: </a:t>
                      </a:r>
                      <a:endParaRPr lang="en-US" sz="1200" kern="1200" dirty="0">
                        <a:solidFill>
                          <a:schemeClr val="accent6">
                            <a:lumMod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REQUIREMENTS</a:t>
                      </a:r>
                      <a:r>
                        <a:rPr lang="en-US" sz="1200" kern="1200" baseline="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 TO GET STARTED: </a:t>
                      </a:r>
                      <a:endParaRPr lang="en-US" sz="1200" kern="1200" dirty="0">
                        <a:solidFill>
                          <a:schemeClr val="accent6">
                            <a:lumMod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871472"/>
                  </a:ext>
                </a:extLst>
              </a:tr>
              <a:tr h="2063436"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Rebated claims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Formulary/UM confirmation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 alternative value-based arrangements on participating products</a:t>
                      </a:r>
                    </a:p>
                  </a:txBody>
                  <a:tcPr marL="182880" marR="18288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Rebated claims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Formulary/UM confirmation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 alternative value-based arrangements on participating products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Client may elect to offer personalized patient engagement tools</a:t>
                      </a:r>
                    </a:p>
                  </a:txBody>
                  <a:tcPr marL="182880" marR="18288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Rebated claims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Formulary/UM confirmation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 alternative value-based arrangements on participating products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Blinded patient level detail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Client may elect to offer personalized patient engagement tools*</a:t>
                      </a:r>
                    </a:p>
                  </a:txBody>
                  <a:tcPr marL="182880" marR="18288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962141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9176657" y="-789"/>
            <a:ext cx="2649775" cy="9241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1200" b="1" noProof="0" dirty="0"/>
              <a:t>Revise the requirements to get started </a:t>
            </a:r>
            <a:r>
              <a:rPr lang="en-US" sz="1200" b="1" dirty="0"/>
              <a:t>to reflect your implementation process</a:t>
            </a:r>
            <a:endParaRPr lang="en-US" sz="1200" b="1" noProof="0" dirty="0"/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9491920" y="5401240"/>
            <a:ext cx="3754675" cy="18744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None/>
              <a:defRPr sz="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r>
              <a:rPr lang="en-US" dirty="0"/>
              <a:t>*Applies only to Weight Management Care Value</a:t>
            </a:r>
          </a:p>
        </p:txBody>
      </p:sp>
    </p:spTree>
    <p:extLst>
      <p:ext uri="{BB962C8B-B14F-4D97-AF65-F5344CB8AC3E}">
        <p14:creationId xmlns:p14="http://schemas.microsoft.com/office/powerpoint/2010/main" val="2550643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2A809-AF73-5BB6-CE0D-3F7FDB24B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554524-D728-F0BA-D932-D8F115881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9" y="518160"/>
            <a:ext cx="9788760" cy="1009650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  <a:latin typeface="Aptos Display" panose="020B0004020202020204" pitchFamily="34" charset="0"/>
              </a:rPr>
              <a:t>A seamless implementation with a proven upside </a:t>
            </a:r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D11107B1-14D2-2543-8351-F3AD85973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485337"/>
              </p:ext>
            </p:extLst>
          </p:nvPr>
        </p:nvGraphicFramePr>
        <p:xfrm>
          <a:off x="1943072" y="1381678"/>
          <a:ext cx="7815074" cy="409464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80771">
                  <a:extLst>
                    <a:ext uri="{9D8B030D-6E8A-4147-A177-3AD203B41FA5}">
                      <a16:colId xmlns:a16="http://schemas.microsoft.com/office/drawing/2014/main" val="3732953848"/>
                    </a:ext>
                  </a:extLst>
                </a:gridCol>
                <a:gridCol w="239518">
                  <a:extLst>
                    <a:ext uri="{9D8B030D-6E8A-4147-A177-3AD203B41FA5}">
                      <a16:colId xmlns:a16="http://schemas.microsoft.com/office/drawing/2014/main" val="3083411969"/>
                    </a:ext>
                  </a:extLst>
                </a:gridCol>
                <a:gridCol w="191067">
                  <a:extLst>
                    <a:ext uri="{9D8B030D-6E8A-4147-A177-3AD203B41FA5}">
                      <a16:colId xmlns:a16="http://schemas.microsoft.com/office/drawing/2014/main" val="890070882"/>
                    </a:ext>
                  </a:extLst>
                </a:gridCol>
                <a:gridCol w="38900">
                  <a:extLst>
                    <a:ext uri="{9D8B030D-6E8A-4147-A177-3AD203B41FA5}">
                      <a16:colId xmlns:a16="http://schemas.microsoft.com/office/drawing/2014/main" val="2069051018"/>
                    </a:ext>
                  </a:extLst>
                </a:gridCol>
                <a:gridCol w="3764818">
                  <a:extLst>
                    <a:ext uri="{9D8B030D-6E8A-4147-A177-3AD203B41FA5}">
                      <a16:colId xmlns:a16="http://schemas.microsoft.com/office/drawing/2014/main" val="2920056288"/>
                    </a:ext>
                  </a:extLst>
                </a:gridCol>
              </a:tblGrid>
              <a:tr h="1807779">
                <a:tc>
                  <a:txBody>
                    <a:bodyPr/>
                    <a:lstStyle/>
                    <a:p>
                      <a:r>
                        <a:rPr lang="en-US" sz="1800" b="1" kern="1200" noProof="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Rare Conditions and Diabetes</a:t>
                      </a:r>
                    </a:p>
                  </a:txBody>
                  <a:tcPr marL="182880" marR="182880" marT="3657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 marL="0" marR="0" marT="36576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 marL="0" marR="0" marT="36576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 marL="0" marR="0" marT="36576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Multiple Sclerosis, Weight</a:t>
                      </a:r>
                      <a:r>
                        <a:rPr lang="en-US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Management, Oncology, Cardiovascular, 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Neurological, Inflammatory and Atopic Conditions</a:t>
                      </a:r>
                    </a:p>
                  </a:txBody>
                  <a:tcPr marL="182880" marR="182880" marT="36576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307166"/>
                  </a:ext>
                </a:extLst>
              </a:tr>
              <a:tr h="223428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REQUIREMENTS</a:t>
                      </a:r>
                      <a:r>
                        <a:rPr lang="en-US" sz="1200" kern="1200" baseline="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 TO GET STARTED: </a:t>
                      </a:r>
                      <a:endParaRPr lang="en-US" sz="1200" kern="1200" dirty="0">
                        <a:solidFill>
                          <a:schemeClr val="accent6">
                            <a:lumMod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REQUIREMENTS</a:t>
                      </a:r>
                      <a:r>
                        <a:rPr lang="en-US" sz="1200" kern="1200" baseline="0" dirty="0">
                          <a:solidFill>
                            <a:schemeClr val="accent6">
                              <a:lumMod val="2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 TO GET STARTED: </a:t>
                      </a:r>
                      <a:endParaRPr lang="en-US" sz="1200" kern="1200" dirty="0">
                        <a:solidFill>
                          <a:schemeClr val="accent6">
                            <a:lumMod val="2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82880" marR="1828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871472"/>
                  </a:ext>
                </a:extLst>
              </a:tr>
              <a:tr h="2063436"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Rebated claims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Formulary/UM confirmation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 alternative value-based arrangements on participating products</a:t>
                      </a:r>
                    </a:p>
                  </a:txBody>
                  <a:tcPr marL="182880" marR="18288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 marL="0" marR="0" marT="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Rebated claims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Formulary/UM confirmation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 alternative value-based arrangements on participating products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Blinded patient level detail</a:t>
                      </a:r>
                    </a:p>
                    <a:p>
                      <a:pPr marL="179388" marR="0" lvl="0" indent="-1793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A2A2A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Client may elect to offer personalized patient engagement tools*</a:t>
                      </a:r>
                    </a:p>
                  </a:txBody>
                  <a:tcPr marL="182880" marR="182880" marB="9144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962141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8926F8E3-E97F-5D54-199E-AF4BD5FC5740}"/>
              </a:ext>
            </a:extLst>
          </p:cNvPr>
          <p:cNvSpPr/>
          <p:nvPr/>
        </p:nvSpPr>
        <p:spPr>
          <a:xfrm>
            <a:off x="9176657" y="-789"/>
            <a:ext cx="2649775" cy="9241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1200" b="1" noProof="0" dirty="0"/>
              <a:t>Revise the requirements to get started </a:t>
            </a:r>
            <a:r>
              <a:rPr lang="en-US" sz="1200" b="1" dirty="0"/>
              <a:t>to reflect your implementation process</a:t>
            </a:r>
            <a:endParaRPr lang="en-US" sz="1200" b="1" noProof="0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E0A683C-3F3D-2090-7995-E243A682CAA1}"/>
              </a:ext>
            </a:extLst>
          </p:cNvPr>
          <p:cNvSpPr txBox="1">
            <a:spLocks/>
          </p:cNvSpPr>
          <p:nvPr/>
        </p:nvSpPr>
        <p:spPr>
          <a:xfrm>
            <a:off x="7458015" y="5569303"/>
            <a:ext cx="3754675" cy="18744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None/>
              <a:defRPr sz="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r>
              <a:rPr lang="en-US" dirty="0"/>
              <a:t>*Applies only to Weight Management Care Value</a:t>
            </a:r>
          </a:p>
        </p:txBody>
      </p:sp>
    </p:spTree>
    <p:extLst>
      <p:ext uri="{BB962C8B-B14F-4D97-AF65-F5344CB8AC3E}">
        <p14:creationId xmlns:p14="http://schemas.microsoft.com/office/powerpoint/2010/main" val="997303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1"/>
                </a:solidFill>
                <a:latin typeface="Aptos Display" panose="020B0004020202020204" pitchFamily="34" charset="0"/>
              </a:rPr>
              <a:t>Data exchange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107682"/>
              </p:ext>
            </p:extLst>
          </p:nvPr>
        </p:nvGraphicFramePr>
        <p:xfrm>
          <a:off x="777724" y="2383910"/>
          <a:ext cx="6748766" cy="21793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66839">
                  <a:extLst>
                    <a:ext uri="{9D8B030D-6E8A-4147-A177-3AD203B41FA5}">
                      <a16:colId xmlns:a16="http://schemas.microsoft.com/office/drawing/2014/main" val="270102980"/>
                    </a:ext>
                  </a:extLst>
                </a:gridCol>
                <a:gridCol w="2562822">
                  <a:extLst>
                    <a:ext uri="{9D8B030D-6E8A-4147-A177-3AD203B41FA5}">
                      <a16:colId xmlns:a16="http://schemas.microsoft.com/office/drawing/2014/main" val="2880645964"/>
                    </a:ext>
                  </a:extLst>
                </a:gridCol>
                <a:gridCol w="2819105">
                  <a:extLst>
                    <a:ext uri="{9D8B030D-6E8A-4147-A177-3AD203B41FA5}">
                      <a16:colId xmlns:a16="http://schemas.microsoft.com/office/drawing/2014/main" val="18067463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kern="1200" cap="all" spc="150" baseline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Consolas" panose="020B0609020204030204" pitchFamily="49" charset="0"/>
                        </a:rPr>
                        <a:t>Field Name </a:t>
                      </a:r>
                    </a:p>
                  </a:txBody>
                  <a:tcPr marT="182880" marB="182880"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kern="1200" cap="all" spc="150" baseline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Consolas" panose="020B0609020204030204" pitchFamily="49" charset="0"/>
                        </a:rPr>
                        <a:t>Data needed for Rebates</a:t>
                      </a:r>
                    </a:p>
                  </a:txBody>
                  <a:tcPr marT="182880" marB="182880"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kern="1200" cap="all" spc="150" baseline="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Consolas" panose="020B0609020204030204" pitchFamily="49" charset="0"/>
                        </a:rPr>
                        <a:t>Data needed for Value-Based Solutions</a:t>
                      </a:r>
                    </a:p>
                  </a:txBody>
                  <a:tcPr marT="182880" marB="182880"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446306"/>
                  </a:ext>
                </a:extLst>
              </a:tr>
              <a:tr h="6745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Member Number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182880" marB="18288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Required for formatting only</a:t>
                      </a:r>
                    </a:p>
                    <a:p>
                      <a:pPr marL="179388" marR="0" lvl="0" indent="-179388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Must be populated, </a:t>
                      </a:r>
                      <a:b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but can be dummy data</a:t>
                      </a:r>
                    </a:p>
                  </a:txBody>
                  <a:tcPr marT="182880" marB="18288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Must be a unique and consistent </a:t>
                      </a:r>
                      <a:b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member level identifier </a:t>
                      </a:r>
                    </a:p>
                    <a:p>
                      <a:pPr marL="179388" marR="0" lvl="0" indent="-179388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Required to track patient utilization</a:t>
                      </a:r>
                    </a:p>
                    <a:p>
                      <a:pPr marL="179388" marR="0" lvl="0" indent="-179388" algn="l" defTabSz="914400" rtl="0" eaLnBrk="1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Used to calculate discontinuation </a:t>
                      </a:r>
                      <a:b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credits for payout</a:t>
                      </a:r>
                    </a:p>
                  </a:txBody>
                  <a:tcPr marT="182880" marB="182880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58888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16781" y="4826001"/>
            <a:ext cx="7423946" cy="6909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ct val="95000"/>
              </a:lnSpc>
              <a:spcAft>
                <a:spcPts val="600"/>
              </a:spcAft>
              <a:buClr>
                <a:srgbClr val="F86C06"/>
              </a:buClr>
              <a:defRPr/>
            </a:pPr>
            <a:r>
              <a:rPr lang="en-US" sz="1400" b="1" dirty="0"/>
              <a:t>No PHI will be transmitted</a:t>
            </a:r>
          </a:p>
          <a:p>
            <a:pPr>
              <a:lnSpc>
                <a:spcPct val="95000"/>
              </a:lnSpc>
              <a:spcAft>
                <a:spcPts val="600"/>
              </a:spcAft>
              <a:buClr>
                <a:srgbClr val="F86C06"/>
              </a:buClr>
              <a:defRPr/>
            </a:pPr>
            <a:r>
              <a:rPr lang="en-US" sz="1400" dirty="0"/>
              <a:t>We will use the member number alone to uniquely track patient adherence and calculate discontinuation credits due to </a:t>
            </a:r>
            <a:r>
              <a:rPr lang="en-US" sz="1400" dirty="0">
                <a:solidFill>
                  <a:srgbClr val="FF0000"/>
                </a:solidFill>
              </a:rPr>
              <a:t>[CLIENT NAME] </a:t>
            </a:r>
            <a:r>
              <a:rPr lang="en-US" sz="1400" dirty="0"/>
              <a:t>at the end of the program year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18A3AE4-3A02-79D2-FB6A-F9B73FC4176B}"/>
              </a:ext>
            </a:extLst>
          </p:cNvPr>
          <p:cNvSpPr/>
          <p:nvPr/>
        </p:nvSpPr>
        <p:spPr>
          <a:xfrm>
            <a:off x="357188" y="1290142"/>
            <a:ext cx="7252378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dirty="0">
                <a:solidFill>
                  <a:schemeClr val="accent6">
                    <a:lumMod val="25000"/>
                  </a:schemeClr>
                </a:solidFill>
              </a:rPr>
              <a:t>To implement Value-Based Solutions, we need </a:t>
            </a:r>
            <a:r>
              <a:rPr lang="en-US" dirty="0">
                <a:solidFill>
                  <a:srgbClr val="FF0000"/>
                </a:solidFill>
              </a:rPr>
              <a:t>(insert file requirements here such as: in the standard Pharmacy Rebate Program 2500 byte layout file)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FA84AE-EF28-DBA6-937A-506D3F9D645C}"/>
              </a:ext>
            </a:extLst>
          </p:cNvPr>
          <p:cNvSpPr/>
          <p:nvPr/>
        </p:nvSpPr>
        <p:spPr>
          <a:xfrm>
            <a:off x="8534428" y="691568"/>
            <a:ext cx="3300383" cy="547486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491822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566800" y="6344191"/>
            <a:ext cx="266400" cy="180000"/>
          </a:xfrm>
        </p:spPr>
        <p:txBody>
          <a:bodyPr/>
          <a:lstStyle/>
          <a:p>
            <a:fld id="{24C8C45C-947F-4981-8B3F-4F32E973C90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01082" y="2215514"/>
            <a:ext cx="7589836" cy="1899285"/>
          </a:xfrm>
        </p:spPr>
        <p:txBody>
          <a:bodyPr/>
          <a:lstStyle/>
          <a:p>
            <a:pPr algn="ctr"/>
            <a:r>
              <a:rPr lang="en-US" sz="8000" dirty="0">
                <a:solidFill>
                  <a:schemeClr val="tx1"/>
                </a:solidFill>
              </a:rPr>
              <a:t>APPENDIX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PROGRAM OVERVIEW SLIDES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86515" y="0"/>
            <a:ext cx="4403085" cy="116955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NOTE: Optional individual program slides follow that can be used at your discretion.  In order to capture the most financial value, we recommend enrolling in the entire Value-Based Solutions suite.</a:t>
            </a:r>
          </a:p>
        </p:txBody>
      </p:sp>
    </p:spTree>
    <p:extLst>
      <p:ext uri="{BB962C8B-B14F-4D97-AF65-F5344CB8AC3E}">
        <p14:creationId xmlns:p14="http://schemas.microsoft.com/office/powerpoint/2010/main" val="3393468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12">
            <a:extLst>
              <a:ext uri="{FF2B5EF4-FFF2-40B4-BE49-F238E27FC236}">
                <a16:creationId xmlns:a16="http://schemas.microsoft.com/office/drawing/2014/main" id="{8CC97DBC-C3FA-013B-2428-C988FE129B77}"/>
              </a:ext>
            </a:extLst>
          </p:cNvPr>
          <p:cNvSpPr txBox="1">
            <a:spLocks/>
          </p:cNvSpPr>
          <p:nvPr/>
        </p:nvSpPr>
        <p:spPr>
          <a:xfrm>
            <a:off x="616137" y="3405673"/>
            <a:ext cx="6642249" cy="646331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Formulary and utilization management tools </a:t>
            </a:r>
            <a:br>
              <a:rPr lang="en-US" sz="1800" b="1" dirty="0"/>
            </a:br>
            <a:r>
              <a:rPr lang="en-US" sz="1800" dirty="0"/>
              <a:t>drive to the lowest net-cost medication</a:t>
            </a:r>
          </a:p>
        </p:txBody>
      </p:sp>
      <p:sp>
        <p:nvSpPr>
          <p:cNvPr id="24" name="Content Placeholder 12">
            <a:extLst>
              <a:ext uri="{FF2B5EF4-FFF2-40B4-BE49-F238E27FC236}">
                <a16:creationId xmlns:a16="http://schemas.microsoft.com/office/drawing/2014/main" id="{BF24B4D6-A07D-4247-3CBA-B764CE9E1A54}"/>
              </a:ext>
            </a:extLst>
          </p:cNvPr>
          <p:cNvSpPr txBox="1">
            <a:spLocks/>
          </p:cNvSpPr>
          <p:nvPr/>
        </p:nvSpPr>
        <p:spPr>
          <a:xfrm>
            <a:off x="616137" y="4108830"/>
            <a:ext cx="6958013" cy="923330"/>
          </a:xfrm>
          <a:prstGeom prst="rect">
            <a:avLst/>
          </a:prstGeom>
        </p:spPr>
        <p:txBody>
          <a:bodyPr wrap="square" lIns="0" anchor="t" anchorCtr="0">
            <a:sp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Segoe UI" panose="020B0502040204020203"/>
              <a:buChar char="+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0000" indent="-27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000" indent="-18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Segoe UI" panose="020B0502040204020203" pitchFamily="34" charset="0"/>
              <a:buChar char="+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1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Cost savings </a:t>
            </a:r>
            <a:br>
              <a:rPr lang="en-US" sz="1800" b="1" dirty="0"/>
            </a:br>
            <a:r>
              <a:rPr lang="en-US" sz="1800" dirty="0"/>
              <a:t>additional discounts on preferred medications and cost </a:t>
            </a:r>
            <a:br>
              <a:rPr lang="en-US" sz="1800" dirty="0"/>
            </a:br>
            <a:r>
              <a:rPr lang="en-US" sz="1800" dirty="0"/>
              <a:t>cap protection on high-cost utilizers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724482" y="4337132"/>
            <a:ext cx="3467518" cy="20036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  <a:p>
            <a:pPr algn="ctr"/>
            <a:endParaRPr lang="en-US" sz="2000" dirty="0">
              <a:solidFill>
                <a:schemeClr val="lt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57188" y="1655180"/>
            <a:ext cx="7536327" cy="14528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121920" tIns="121920" rIns="121920" bIns="121920" rtlCol="0" anchor="ctr">
            <a:noAutofit/>
          </a:bodyPr>
          <a:lstStyle/>
          <a:p>
            <a:pPr algn="ctr" defTabSz="1219018">
              <a:lnSpc>
                <a:spcPct val="90000"/>
              </a:lnSpc>
              <a:spcAft>
                <a:spcPts val="933"/>
              </a:spcAft>
              <a:defRPr/>
            </a:pPr>
            <a:endParaRPr lang="en-US" sz="2667" dirty="0" err="1">
              <a:solidFill>
                <a:srgbClr val="FFFFFF"/>
              </a:solidFill>
              <a:latin typeface="Franklin Gothic Book"/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F779A31-374A-A924-E030-405FB5F9F839}"/>
              </a:ext>
            </a:extLst>
          </p:cNvPr>
          <p:cNvCxnSpPr>
            <a:cxnSpLocks/>
          </p:cNvCxnSpPr>
          <p:nvPr/>
        </p:nvCxnSpPr>
        <p:spPr>
          <a:xfrm flipV="1">
            <a:off x="2939243" y="1987774"/>
            <a:ext cx="0" cy="89563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16137" y="2057024"/>
            <a:ext cx="211284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400" b="1" dirty="0">
                <a:latin typeface="+mj-lt"/>
                <a:ea typeface="+mj-ea"/>
                <a:cs typeface="+mj-cs"/>
              </a:rPr>
              <a:t>1 in 10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200" dirty="0"/>
              <a:t>people in the U.S. are living with a rare condition</a:t>
            </a:r>
            <a:r>
              <a:rPr lang="en-US" sz="1200" baseline="30000" dirty="0"/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76760" y="4758025"/>
            <a:ext cx="2762961" cy="11618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b="1" cap="all" spc="150" dirty="0">
                <a:solidFill>
                  <a:schemeClr val="bg1"/>
                </a:solidFill>
                <a:latin typeface="Consolas" panose="020B0609020204030204" pitchFamily="49" charset="0"/>
              </a:rPr>
              <a:t>YOUR POTENTIAL SAVINGS</a:t>
            </a:r>
          </a:p>
          <a:p>
            <a:pPr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Arial Black" panose="020B0A04020102020204" pitchFamily="34" charset="0"/>
              </a:rPr>
              <a:t>$</a:t>
            </a:r>
            <a:r>
              <a:rPr lang="en-US" sz="3200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XXXk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F72400-24F4-F19B-BE5D-C46689B22D0B}"/>
              </a:ext>
            </a:extLst>
          </p:cNvPr>
          <p:cNvSpPr txBox="1"/>
          <p:nvPr/>
        </p:nvSpPr>
        <p:spPr>
          <a:xfrm>
            <a:off x="5526407" y="2002636"/>
            <a:ext cx="2000842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400" b="1" dirty="0">
                <a:latin typeface="+mj-lt"/>
                <a:ea typeface="+mj-ea"/>
                <a:cs typeface="+mj-cs"/>
              </a:rPr>
              <a:t>54%</a:t>
            </a:r>
          </a:p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+mn-cs"/>
              </a:rPr>
              <a:t>of new FDA-approved drugs have an orphan designation</a:t>
            </a: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Arial"/>
                <a:cs typeface="+mn-cs"/>
              </a:rPr>
              <a:t>3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40607B4-EFE6-5D7A-A0BA-2AB246B64E5A}"/>
              </a:ext>
            </a:extLst>
          </p:cNvPr>
          <p:cNvCxnSpPr>
            <a:cxnSpLocks/>
          </p:cNvCxnSpPr>
          <p:nvPr/>
        </p:nvCxnSpPr>
        <p:spPr>
          <a:xfrm flipV="1">
            <a:off x="5371855" y="2028642"/>
            <a:ext cx="0" cy="89563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6B4666B-31B5-727B-4FE3-A256EC0013D9}"/>
              </a:ext>
            </a:extLst>
          </p:cNvPr>
          <p:cNvSpPr txBox="1"/>
          <p:nvPr/>
        </p:nvSpPr>
        <p:spPr>
          <a:xfrm>
            <a:off x="3244724" y="2055125"/>
            <a:ext cx="2127131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lnSpc>
                <a:spcPct val="90000"/>
              </a:lnSpc>
              <a:defRPr/>
            </a:pPr>
            <a:r>
              <a:rPr lang="en-US" sz="2400" b="1" dirty="0">
                <a:latin typeface="+mj-lt"/>
                <a:ea typeface="+mj-ea"/>
                <a:cs typeface="+mj-cs"/>
              </a:rPr>
              <a:t>4-5 years</a:t>
            </a:r>
          </a:p>
          <a:p>
            <a:pPr defTabSz="914377">
              <a:lnSpc>
                <a:spcPct val="90000"/>
              </a:lnSpc>
              <a:defRPr/>
            </a:pPr>
            <a:r>
              <a:rPr lang="en-US" sz="1200" dirty="0"/>
              <a:t>for a rare disease to be properly diagnosed</a:t>
            </a:r>
            <a:r>
              <a:rPr lang="en-US" sz="1200" baseline="30000" dirty="0"/>
              <a:t>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D55D9B-1015-15AC-D1C7-A1CA8B585294}"/>
              </a:ext>
            </a:extLst>
          </p:cNvPr>
          <p:cNvSpPr/>
          <p:nvPr/>
        </p:nvSpPr>
        <p:spPr>
          <a:xfrm>
            <a:off x="8724483" y="978946"/>
            <a:ext cx="3467518" cy="335818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889A87B5-CC12-2CC8-E09A-195B1546D5A6}"/>
              </a:ext>
            </a:extLst>
          </p:cNvPr>
          <p:cNvSpPr txBox="1">
            <a:spLocks/>
          </p:cNvSpPr>
          <p:nvPr/>
        </p:nvSpPr>
        <p:spPr>
          <a:xfrm>
            <a:off x="360000" y="5749200"/>
            <a:ext cx="11473200" cy="370494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None/>
              <a:defRPr sz="9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ct val="90000"/>
              <a:buFont typeface="Arial" panose="020B0604020202020204" pitchFamily="34" charset="0"/>
              <a:buChar char="+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2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​"/>
              <a:tabLst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08000" indent="-10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+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b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​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6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6000" b="1" kern="1200" spc="-150" baseline="0">
                <a:solidFill>
                  <a:schemeClr val="tx2"/>
                </a:solidFill>
                <a:latin typeface="Arial Black" panose="020B0A04020102020204" pitchFamily="34" charset="0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90000"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/>
                <a:cs typeface="+mn-cs"/>
              </a:rPr>
              <a:t>National Institute of Health. Rare Diseases FAQ.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90000"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srgbClr val="002F32"/>
                </a:solidFill>
                <a:effectLst/>
                <a:uLnTx/>
                <a:uFillTx/>
                <a:latin typeface="Arial"/>
                <a:cs typeface="+mn-cs"/>
              </a:rPr>
              <a:t>National Library of Medicine. </a:t>
            </a: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+mn-cs"/>
              </a:rPr>
              <a:t>Time to diagnosis for a rare disease: managing medical uncertainty; a qualitative study.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90000"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srgbClr val="103C3F"/>
                </a:solidFill>
                <a:effectLst/>
                <a:uLnTx/>
                <a:uFillTx/>
                <a:latin typeface="Arial"/>
                <a:cs typeface="+mn-cs"/>
              </a:rPr>
              <a:t>National Library of Medicine. </a:t>
            </a: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+mn-cs"/>
              </a:rPr>
              <a:t>Clinical development and marketing application review times for novel orphan-designation drugs.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7C6A75E-1BF5-0E5D-3EBC-4D3114E26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Value-Based Solutions for Rare Conditions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82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heme/theme1.xml><?xml version="1.0" encoding="utf-8"?>
<a:theme xmlns:a="http://schemas.openxmlformats.org/drawingml/2006/main" name="Evernorth 16:9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igna 2020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Evernorth.potx" id="{CF99AB89-BA1D-443F-B964-59F6B3F98DD3}" vid="{9B147206-36C6-4C9B-A1BE-3863A2B43C27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TemplafyTemplateConfiguration>{"elementsMetadata":[],"transformationConfigurations":[],"enableDocumentContentUpdater":true,"version":"1.12"}</TemplafyTemplateConfiguration>
</file>

<file path=customXml/item2.xml><?xml version="1.0" encoding="utf-8"?>
<sisl xmlns:xsd="http://www.w3.org/2001/XMLSchema" xmlns:xsi="http://www.w3.org/2001/XMLSchema-instance" xmlns="http://www.boldonjames.com/2008/01/sie/internal/label" sislVersion="0" policy="06dbc50a-7c40-497c-8ead-392c4a2b388e" origin="userSelected">
  <element uid="3a0f620a-74f7-4504-a030-448d9ea0e08a" value=""/>
  <element uid="id_classification_nonbusiness" value=""/>
  <element uid="0bf5a77d-3f3a-4e58-9a8a-1570d5e8454d" value=""/>
</sisl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slideVersion":0,"isValidatorEnabled":false,"isLocked":false,"elementsMetadata":[],"slideId":"638204222759074135","enableDocumentContentUpdater":true,"version":"1.12"}]]></TemplafySlideTemplateConfiguration>
</file>

<file path=customXml/itemProps1.xml><?xml version="1.0" encoding="utf-8"?>
<ds:datastoreItem xmlns:ds="http://schemas.openxmlformats.org/officeDocument/2006/customXml" ds:itemID="{9E4D2E6F-FE49-4FFB-A5F2-EDA5AAB1D111}">
  <ds:schemaRefs/>
</ds:datastoreItem>
</file>

<file path=customXml/itemProps2.xml><?xml version="1.0" encoding="utf-8"?>
<ds:datastoreItem xmlns:ds="http://schemas.openxmlformats.org/officeDocument/2006/customXml" ds:itemID="{0F90F430-6639-41B5-B5C7-161AE7403AAC}">
  <ds:schemaRefs>
    <ds:schemaRef ds:uri="http://www.w3.org/2001/XMLSchema"/>
    <ds:schemaRef ds:uri="http://www.boldonjames.com/2008/01/sie/internal/label"/>
  </ds:schemaRefs>
</ds:datastoreItem>
</file>

<file path=customXml/itemProps3.xml><?xml version="1.0" encoding="utf-8"?>
<ds:datastoreItem xmlns:ds="http://schemas.openxmlformats.org/officeDocument/2006/customXml" ds:itemID="{A8FF2016-F68D-41CD-9B30-00E9E88AD193}">
  <ds:schemaRefs/>
</ds:datastoreItem>
</file>

<file path=customXml/itemProps4.xml><?xml version="1.0" encoding="utf-8"?>
<ds:datastoreItem xmlns:ds="http://schemas.openxmlformats.org/officeDocument/2006/customXml" ds:itemID="{0B0A21A2-25DD-409A-83FE-2B17463CB6A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</TotalTime>
  <Words>1400</Words>
  <Application>Microsoft Office PowerPoint</Application>
  <PresentationFormat>Widescreen</PresentationFormat>
  <Paragraphs>220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Aptos</vt:lpstr>
      <vt:lpstr>Aptos Display</vt:lpstr>
      <vt:lpstr>Arial</vt:lpstr>
      <vt:lpstr>Arial Black</vt:lpstr>
      <vt:lpstr>Arial Narrow</vt:lpstr>
      <vt:lpstr>Calibri</vt:lpstr>
      <vt:lpstr>Consolas</vt:lpstr>
      <vt:lpstr>Franklin Gothic Book</vt:lpstr>
      <vt:lpstr>Segoe UI</vt:lpstr>
      <vt:lpstr>Evernorth 16:9</vt:lpstr>
      <vt:lpstr>Helpful tips for using the slide(s) </vt:lpstr>
      <vt:lpstr>Value-Based Solutions for [client name]</vt:lpstr>
      <vt:lpstr>Save more with Value-Based Solutions</vt:lpstr>
      <vt:lpstr>Drive adherence and savings at every opportunity</vt:lpstr>
      <vt:lpstr>A seamless implementation with a proven upside </vt:lpstr>
      <vt:lpstr>A seamless implementation with a proven upside </vt:lpstr>
      <vt:lpstr>Data exchange </vt:lpstr>
      <vt:lpstr>APPENDIX  PROGRAM OVERVIEW SLIDES</vt:lpstr>
      <vt:lpstr>Value-Based Solutions for Rare Conditions </vt:lpstr>
      <vt:lpstr>Value-Based Solutions for Diabetes</vt:lpstr>
      <vt:lpstr>Value-Based Solutions for Multiple Sclerosis</vt:lpstr>
      <vt:lpstr>Value-Based Solutions for Weight Management</vt:lpstr>
      <vt:lpstr>Value-Based Solutions for Oncology</vt:lpstr>
      <vt:lpstr>Value-Based Solutions for Cardiovascular Care</vt:lpstr>
      <vt:lpstr>Value-Based Solutions for Neurological Care</vt:lpstr>
      <vt:lpstr>Value-Based Solutions for Inflammatory and Atopic Conditions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Lennon, Lexi J</dc:creator>
  <cp:lastModifiedBy>Bresnahan, Claire</cp:lastModifiedBy>
  <cp:revision>15</cp:revision>
  <dcterms:created xsi:type="dcterms:W3CDTF">2020-05-19T08:35:48Z</dcterms:created>
  <dcterms:modified xsi:type="dcterms:W3CDTF">2026-02-12T20:33:07Z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docIndexRef">
    <vt:lpwstr>f7c1dc12-6a9e-45eb-90cc-3f8c2732474d</vt:lpwstr>
  </property>
  <property fmtid="{D5CDD505-2E9C-101B-9397-08002B2CF9AE}" pid="4" name="bjSaver">
    <vt:lpwstr>XtZEeH6Shk5cVmJeIJrifdGI/F9WCHj4</vt:lpwstr>
  </property>
  <property fmtid="{D5CDD505-2E9C-101B-9397-08002B2CF9AE}" pid="5" name="bjDocumentSecurityLabel">
    <vt:lpwstr>Public</vt:lpwstr>
  </property>
  <property fmtid="{D5CDD505-2E9C-101B-9397-08002B2CF9AE}" pid="6" name="bjESIDataClassification">
    <vt:lpwstr>XYZZYPublicfwo[qei34890ty@^C@#%^11dc45</vt:lpwstr>
  </property>
  <property fmtid="{D5CDD505-2E9C-101B-9397-08002B2CF9AE}" pid="7" name="bjClsUserRVM">
    <vt:lpwstr>[]</vt:lpwstr>
  </property>
  <property fmtid="{D5CDD505-2E9C-101B-9397-08002B2CF9AE}" pid="8" name="bjDocumentLabelXML">
    <vt:lpwstr>&lt;?xml version="1.0" encoding="us-ascii"?&gt;&lt;sisl xmlns:xsd="http://www.w3.org/2001/XMLSchema" xmlns:xsi="http://www.w3.org/2001/XMLSchema-instance" sislVersion="0" policy="06dbc50a-7c40-497c-8ead-392c4a2b388e" origin="userSelected" xmlns="http://www.boldonj</vt:lpwstr>
  </property>
  <property fmtid="{D5CDD505-2E9C-101B-9397-08002B2CF9AE}" pid="9" name="bjDocumentLabelXML-0">
    <vt:lpwstr>ames.com/2008/01/sie/internal/label"&gt;&lt;element uid="3a0f620a-74f7-4504-a030-448d9ea0e08a" value="" /&gt;&lt;element uid="id_classification_nonbusiness" value="" /&gt;&lt;element uid="0bf5a77d-3f3a-4e58-9a8a-1570d5e8454d" value="" /&gt;&lt;/sisl&gt;</vt:lpwstr>
  </property>
  <property fmtid="{D5CDD505-2E9C-101B-9397-08002B2CF9AE}" pid="10" name="MSIP_Label_380a8334-8d79-4e2a-acf9-d055bd383803_Enabled">
    <vt:lpwstr>true</vt:lpwstr>
  </property>
  <property fmtid="{D5CDD505-2E9C-101B-9397-08002B2CF9AE}" pid="11" name="MSIP_Label_380a8334-8d79-4e2a-acf9-d055bd383803_SetDate">
    <vt:lpwstr>2025-03-28T18:43:53Z</vt:lpwstr>
  </property>
  <property fmtid="{D5CDD505-2E9C-101B-9397-08002B2CF9AE}" pid="12" name="MSIP_Label_380a8334-8d79-4e2a-acf9-d055bd383803_Method">
    <vt:lpwstr>Privileged</vt:lpwstr>
  </property>
  <property fmtid="{D5CDD505-2E9C-101B-9397-08002B2CF9AE}" pid="13" name="MSIP_Label_380a8334-8d79-4e2a-acf9-d055bd383803_Name">
    <vt:lpwstr>Internal</vt:lpwstr>
  </property>
  <property fmtid="{D5CDD505-2E9C-101B-9397-08002B2CF9AE}" pid="14" name="MSIP_Label_380a8334-8d79-4e2a-acf9-d055bd383803_SiteId">
    <vt:lpwstr>791b26cb-3fdf-47c3-b85d-bd9f037e3e7f</vt:lpwstr>
  </property>
  <property fmtid="{D5CDD505-2E9C-101B-9397-08002B2CF9AE}" pid="15" name="MSIP_Label_380a8334-8d79-4e2a-acf9-d055bd383803_ActionId">
    <vt:lpwstr>36451e53-2aaa-4f82-89aa-a7c439c3ef8a</vt:lpwstr>
  </property>
  <property fmtid="{D5CDD505-2E9C-101B-9397-08002B2CF9AE}" pid="16" name="MSIP_Label_380a8334-8d79-4e2a-acf9-d055bd383803_ContentBits">
    <vt:lpwstr>0</vt:lpwstr>
  </property>
  <property fmtid="{D5CDD505-2E9C-101B-9397-08002B2CF9AE}" pid="17" name="MSIP_Label_380a8334-8d79-4e2a-acf9-d055bd383803_Tag">
    <vt:lpwstr>10, 0, 1, 1</vt:lpwstr>
  </property>
</Properties>
</file>