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7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A35870-0FEC-36DA-2EB0-376E95D74227}" name="Hartings, Julie" initials="JH" userId="S::P958JV@glbcore.com::9a3ed85b-b541-4fc6-88e2-635e0e00b3bc" providerId="AD"/>
  <p188:author id="{85D1307D-E35D-ACBA-C223-8F57483FECBF}" name="Lennon, Lexi J      HHHH" initials="LL" userId="S::H10959@glbcore.com::d2926d6b-424b-488d-8e84-264b725fbc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7" autoAdjust="0"/>
    <p:restoredTop sz="92549" autoAdjust="0"/>
  </p:normalViewPr>
  <p:slideViewPr>
    <p:cSldViewPr snapToGrid="0">
      <p:cViewPr varScale="1">
        <p:scale>
          <a:sx n="65" d="100"/>
          <a:sy n="65" d="100"/>
        </p:scale>
        <p:origin x="1147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3A4F414-82EB-D314-3FB2-E0B9B7F66B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315F75-DC56-02B7-8D72-38367099B8C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5B6DB-4D64-4E5B-AE77-B10C8C8806F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582FA6-84B7-B033-8AAD-704756800E1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FAA87-83EA-D0EE-5E32-019D60302B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6F467F-EABB-4C3C-9D29-D70DB74AD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59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7A429-A309-4F5B-B272-A66C7B8D5C8A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83B02-5BBE-4199-87C7-5C7571749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3351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490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087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4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09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. Infographic w/eyeb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493199"/>
            <a:ext cx="7589836" cy="1065519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noProof="0" dirty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558800"/>
            <a:ext cx="11473200" cy="419031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Click to add text                                                                                                                                          Enter &amp; TAB to view next text style                                                                                                  SHIFT+TAB to view previous text style</a:t>
            </a:r>
            <a:endParaRPr lang="en-US" dirty="0"/>
          </a:p>
          <a:p>
            <a:pPr lvl="1"/>
            <a:r>
              <a:rPr lang="en-US" noProof="0" dirty="0"/>
              <a:t>Second level</a:t>
            </a:r>
            <a:endParaRPr lang="en-US" dirty="0"/>
          </a:p>
          <a:p>
            <a:pPr lvl="2"/>
            <a:r>
              <a:rPr lang="en-US" noProof="0" dirty="0"/>
              <a:t>Third level</a:t>
            </a:r>
            <a:endParaRPr lang="en-US" dirty="0"/>
          </a:p>
          <a:p>
            <a:pPr lvl="3"/>
            <a:r>
              <a:rPr lang="en-US" noProof="0" dirty="0"/>
              <a:t>Fourth level</a:t>
            </a:r>
            <a:endParaRPr lang="en-US" dirty="0"/>
          </a:p>
          <a:p>
            <a:pPr lvl="4"/>
            <a:r>
              <a:rPr lang="en-US" noProof="0" dirty="0"/>
              <a:t>Fifth level</a:t>
            </a:r>
            <a:endParaRPr lang="en-US"/>
          </a:p>
          <a:p>
            <a:pPr lvl="5"/>
            <a:r>
              <a:rPr lang="en-US" noProof="0" dirty="0"/>
              <a:t>6 level</a:t>
            </a:r>
            <a:endParaRPr lang="en-US"/>
          </a:p>
          <a:p>
            <a:pPr lvl="6"/>
            <a:r>
              <a:rPr lang="en-US" noProof="0" dirty="0"/>
              <a:t>7 level</a:t>
            </a:r>
            <a:endParaRPr lang="en-US"/>
          </a:p>
          <a:p>
            <a:pPr lvl="7"/>
            <a:r>
              <a:rPr lang="en-US" noProof="0" dirty="0"/>
              <a:t>8 level</a:t>
            </a:r>
            <a:endParaRPr lang="en-US"/>
          </a:p>
          <a:p>
            <a:pPr lvl="8"/>
            <a:r>
              <a:rPr lang="en-US" noProof="0" dirty="0"/>
              <a:t>9 level</a:t>
            </a: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EBBE09B-35FB-4112-9ADF-BA0FEC378F7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5749200"/>
            <a:ext cx="11473200" cy="370494"/>
          </a:xfrm>
        </p:spPr>
        <p:txBody>
          <a:bodyPr anchor="b"/>
          <a:lstStyle>
            <a:lvl1pPr marL="0" indent="0">
              <a:buNone/>
              <a:defRPr sz="90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notes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99B38F-58E3-4A4E-B317-D556CB4BD79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0000" y="287999"/>
            <a:ext cx="7588250" cy="204125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cap="all" spc="150" baseline="0">
                <a:solidFill>
                  <a:schemeClr val="accent3"/>
                </a:solidFill>
                <a:latin typeface="Consolas" panose="020B0609020204030204" pitchFamily="49" charset="0"/>
              </a:defRPr>
            </a:lvl1pPr>
          </a:lstStyle>
          <a:p>
            <a:pPr lvl="0"/>
            <a:r>
              <a:rPr lang="en-US" dirty="0"/>
              <a:t>Click to add title</a:t>
            </a:r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7CFCE50-9584-9DF3-1A6D-9DB843B2C10A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algn="r"/>
            <a:fld id="{AD78F07B-10E2-4986-80B3-CB4C64A1CA0E}" type="datetime1">
              <a:rPr lang="en-US" smtClean="0"/>
              <a:t>2/12/2026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1EB77F1-4CE8-6D3E-4EBE-D5782485C18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23AA811B-2EBD-4900-905E-5BE2064496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6391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>
          <p15:clr>
            <a:srgbClr val="F26B43"/>
          </p15:clr>
        </p15:guide>
        <p15:guide id="2" orient="horz" pos="310">
          <p15:clr>
            <a:srgbClr val="F26B43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. Infographic w/eyeb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4A63ACE-2F21-4C6E-8E2B-F2CF7446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6800" y="6344191"/>
            <a:ext cx="2664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08A0EB6-6EF6-4C48-A3C1-7BAD68A1AA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92450" y="6344191"/>
            <a:ext cx="7943850" cy="180000"/>
          </a:xfrm>
        </p:spPr>
        <p:txBody>
          <a:bodyPr anchor="b"/>
          <a:lstStyle>
            <a:lvl1pPr marL="0" indent="0">
              <a:buNone/>
              <a:defRPr sz="800" i="1"/>
            </a:lvl1pPr>
          </a:lstStyle>
          <a:p>
            <a:pPr lvl="0"/>
            <a:r>
              <a:rPr lang="en-US" dirty="0"/>
              <a:t>Insert notes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A655C7-CF4D-4744-9276-B426F65AE4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7189" y="518160"/>
            <a:ext cx="7589836" cy="1009650"/>
          </a:xfrm>
        </p:spPr>
        <p:txBody>
          <a:bodyPr/>
          <a:lstStyle>
            <a:lvl1pPr>
              <a:defRPr>
                <a:solidFill>
                  <a:srgbClr val="10407F"/>
                </a:solidFill>
              </a:defRPr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1A078DE2-BB05-4773-91CF-C33A6E4AA1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188" y="306790"/>
            <a:ext cx="7589837" cy="26924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lnSpc>
                <a:spcPct val="85000"/>
              </a:lnSpc>
              <a:buNone/>
              <a:defRPr sz="1200" b="0" i="0" cap="all" spc="150" baseline="0">
                <a:solidFill>
                  <a:srgbClr val="10407F"/>
                </a:solidFill>
                <a:latin typeface="Consolas" panose="020B0609020204030204" pitchFamily="49" charset="0"/>
                <a:cs typeface="Consolas" panose="020B0609020204030204" pitchFamily="49" charset="0"/>
              </a:defRPr>
            </a:lvl1pPr>
          </a:lstStyle>
          <a:p>
            <a:pPr lvl="0"/>
            <a:r>
              <a:rPr lang="en-US" dirty="0"/>
              <a:t>Category or Subtopic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1443C8-0FCA-6180-4073-983F49FAAFA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7187" y="6152400"/>
            <a:ext cx="2187492" cy="507216"/>
          </a:xfrm>
        </p:spPr>
        <p:txBody>
          <a:bodyPr/>
          <a:lstStyle>
            <a:lvl1pPr marL="0" indent="0">
              <a:buNone/>
              <a:defRPr sz="11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icon to insert company logo</a:t>
            </a:r>
          </a:p>
        </p:txBody>
      </p:sp>
    </p:spTree>
    <p:extLst>
      <p:ext uri="{BB962C8B-B14F-4D97-AF65-F5344CB8AC3E}">
        <p14:creationId xmlns:p14="http://schemas.microsoft.com/office/powerpoint/2010/main" val="4230897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53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8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3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1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8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80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37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7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Aptos Display" panose="020B0004020202020204" pitchFamily="34" charset="0"/>
              </a:rPr>
              <a:t>Helpful tips for using the slide(s)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87" y="1527810"/>
            <a:ext cx="11220827" cy="10328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  <a:cs typeface="Arial" panose="020B0604020202020204" pitchFamily="34" charset="0"/>
              </a:rPr>
              <a:t>Feel free to modify the slide(s) to align with your company's colors, fonts, branding and voice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  <a:cs typeface="Arial" panose="020B0604020202020204" pitchFamily="34" charset="0"/>
              </a:rPr>
              <a:t>Delete this slide</a:t>
            </a:r>
          </a:p>
        </p:txBody>
      </p:sp>
    </p:spTree>
    <p:extLst>
      <p:ext uri="{BB962C8B-B14F-4D97-AF65-F5344CB8AC3E}">
        <p14:creationId xmlns:p14="http://schemas.microsoft.com/office/powerpoint/2010/main" val="33054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4DDC47E7-EAFD-4A14-832D-0EB54F9D6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366634"/>
              </p:ext>
            </p:extLst>
          </p:nvPr>
        </p:nvGraphicFramePr>
        <p:xfrm>
          <a:off x="1436781" y="2351173"/>
          <a:ext cx="8750808" cy="3976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056">
                  <a:extLst>
                    <a:ext uri="{9D8B030D-6E8A-4147-A177-3AD203B41FA5}">
                      <a16:colId xmlns:a16="http://schemas.microsoft.com/office/drawing/2014/main" val="3732953848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3083411969"/>
                    </a:ext>
                  </a:extLst>
                </a:gridCol>
                <a:gridCol w="2734056">
                  <a:extLst>
                    <a:ext uri="{9D8B030D-6E8A-4147-A177-3AD203B41FA5}">
                      <a16:colId xmlns:a16="http://schemas.microsoft.com/office/drawing/2014/main" val="2099931944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890070882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69051018"/>
                    </a:ext>
                  </a:extLst>
                </a:gridCol>
                <a:gridCol w="2734056">
                  <a:extLst>
                    <a:ext uri="{9D8B030D-6E8A-4147-A177-3AD203B41FA5}">
                      <a16:colId xmlns:a16="http://schemas.microsoft.com/office/drawing/2014/main" val="2920056288"/>
                    </a:ext>
                  </a:extLst>
                </a:gridCol>
              </a:tblGrid>
              <a:tr h="788038">
                <a:tc>
                  <a:txBody>
                    <a:bodyPr/>
                    <a:lstStyle/>
                    <a:p>
                      <a:r>
                        <a:rPr lang="en-US" sz="2000" b="1" kern="12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Limited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2880" marR="182880" marT="36576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576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2880" marR="182880" marT="36576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576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576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Advantage</a:t>
                      </a:r>
                    </a:p>
                  </a:txBody>
                  <a:tcPr marL="182880" marR="182880" marT="36576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307166"/>
                  </a:ext>
                </a:extLst>
              </a:tr>
              <a:tr h="2905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 IMPACT</a:t>
                      </a: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MEMBER IMPACT</a:t>
                      </a: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30827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Low</a:t>
                      </a:r>
                    </a:p>
                  </a:txBody>
                  <a:tcPr marL="182880" marR="18288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0" marR="18288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Moderate</a:t>
                      </a:r>
                    </a:p>
                  </a:txBody>
                  <a:tcPr marL="182880" marR="18288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627229"/>
                  </a:ext>
                </a:extLst>
              </a:tr>
              <a:tr h="290539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TARGET</a:t>
                      </a: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TARGET</a:t>
                      </a: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87147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Acute disease states with </a:t>
                      </a:r>
                      <a:b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 utilization and high-cost medications</a:t>
                      </a:r>
                    </a:p>
                  </a:txBody>
                  <a:tcPr marL="182880" marR="18288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0" marR="18288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More chronic disease states </a:t>
                      </a:r>
                      <a:b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specialty offerings</a:t>
                      </a:r>
                    </a:p>
                  </a:txBody>
                  <a:tcPr marL="182880" marR="18288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962141"/>
                  </a:ext>
                </a:extLst>
              </a:tr>
              <a:tr h="290539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SAVINGS</a:t>
                      </a: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SAVINGS</a:t>
                      </a: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621338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3% </a:t>
                      </a:r>
                      <a:endParaRPr lang="en-US" sz="12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Delivers plan savings through classes with minimal member impact, primarily through DQM rules</a:t>
                      </a:r>
                    </a:p>
                  </a:txBody>
                  <a:tcPr marL="182880" marR="182880" marB="1828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1828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0" marR="182880" marB="1828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1828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1828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 reduction in plan spend—higher cost avoidance</a:t>
                      </a:r>
                    </a:p>
                  </a:txBody>
                  <a:tcPr marL="182880" marR="182880" marB="18288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83916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A7CE7D03-3D79-4A40-B51F-83CB2C2F7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599" y="262088"/>
            <a:ext cx="6820876" cy="77193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ptos" panose="020B0004020202020204" pitchFamily="34" charset="0"/>
                <a:cs typeface="Arial" panose="020B0604020202020204" pitchFamily="34" charset="0"/>
              </a:rPr>
              <a:t>Utilization Management Policies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B76304-3868-45BB-95F4-FD63C84E57FF}"/>
              </a:ext>
            </a:extLst>
          </p:cNvPr>
          <p:cNvSpPr txBox="1"/>
          <p:nvPr/>
        </p:nvSpPr>
        <p:spPr>
          <a:xfrm>
            <a:off x="357189" y="1022985"/>
            <a:ext cx="594125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Choose your plan’s alignment and savings 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49C8824-8571-48A4-B05E-F7B247F9C798}"/>
              </a:ext>
            </a:extLst>
          </p:cNvPr>
          <p:cNvGrpSpPr/>
          <p:nvPr/>
        </p:nvGrpSpPr>
        <p:grpSpPr>
          <a:xfrm>
            <a:off x="913445" y="1467235"/>
            <a:ext cx="10755197" cy="391704"/>
            <a:chOff x="803947" y="1456190"/>
            <a:chExt cx="10755197" cy="391704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C32DDFA-07E6-4335-9B8A-B8EFFE113B34}"/>
                </a:ext>
              </a:extLst>
            </p:cNvPr>
            <p:cNvCxnSpPr>
              <a:cxnSpLocks/>
            </p:cNvCxnSpPr>
            <p:nvPr/>
          </p:nvCxnSpPr>
          <p:spPr>
            <a:xfrm>
              <a:off x="2048587" y="1653446"/>
              <a:ext cx="6675120" cy="0"/>
            </a:xfrm>
            <a:prstGeom prst="line">
              <a:avLst/>
            </a:prstGeom>
            <a:ln>
              <a:tailEnd type="none" w="med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7D02532-AA99-474F-BB43-14CE916802A1}"/>
                </a:ext>
              </a:extLst>
            </p:cNvPr>
            <p:cNvSpPr txBox="1"/>
            <p:nvPr/>
          </p:nvSpPr>
          <p:spPr>
            <a:xfrm>
              <a:off x="803947" y="1478562"/>
              <a:ext cx="2157616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Lowest savings and member </a:t>
              </a:r>
              <a:b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impact with limited alignment</a:t>
              </a:r>
            </a:p>
          </p:txBody>
        </p:sp>
        <p:sp>
          <p:nvSpPr>
            <p:cNvPr id="8" name="Graphic 2">
              <a:extLst>
                <a:ext uri="{FF2B5EF4-FFF2-40B4-BE49-F238E27FC236}">
                  <a16:creationId xmlns:a16="http://schemas.microsoft.com/office/drawing/2014/main" id="{5C7EF70F-5A38-4B2B-B3CC-9F6FFE621DFE}"/>
                </a:ext>
              </a:extLst>
            </p:cNvPr>
            <p:cNvSpPr/>
            <p:nvPr/>
          </p:nvSpPr>
          <p:spPr>
            <a:xfrm>
              <a:off x="2823685" y="1485171"/>
              <a:ext cx="336550" cy="336550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4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180121D-A23A-4D4B-9C64-0CB6EE9C9C4B}"/>
                </a:ext>
              </a:extLst>
            </p:cNvPr>
            <p:cNvSpPr txBox="1"/>
            <p:nvPr/>
          </p:nvSpPr>
          <p:spPr>
            <a:xfrm>
              <a:off x="8981045" y="1456190"/>
              <a:ext cx="257809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Greatest savings and member </a:t>
              </a:r>
              <a:b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impact with the most alignment</a:t>
              </a:r>
            </a:p>
          </p:txBody>
        </p:sp>
        <p:sp>
          <p:nvSpPr>
            <p:cNvPr id="29" name="Graphic 2">
              <a:extLst>
                <a:ext uri="{FF2B5EF4-FFF2-40B4-BE49-F238E27FC236}">
                  <a16:creationId xmlns:a16="http://schemas.microsoft.com/office/drawing/2014/main" id="{BB5B9ECE-E6F4-44FD-BD66-E54E94CB0190}"/>
                </a:ext>
              </a:extLst>
            </p:cNvPr>
            <p:cNvSpPr/>
            <p:nvPr/>
          </p:nvSpPr>
          <p:spPr>
            <a:xfrm>
              <a:off x="8552057" y="1472581"/>
              <a:ext cx="336550" cy="336550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837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slideVersion":3,"isValidatorEnabled":false,"isLocked":false,"elementsMetadata":[],"slideId":"1101708340464975873","enableDocumentContentUpdater":false,"version":"2.0"}]]></TemplafySlideTemplateConfiguration>
</file>

<file path=customXml/item3.xml><?xml version="1.0" encoding="utf-8"?>
<sisl xmlns:xsd="http://www.w3.org/2001/XMLSchema" xmlns:xsi="http://www.w3.org/2001/XMLSchema-instance" xmlns="http://www.boldonjames.com/2008/01/sie/internal/label" sislVersion="0" policy="06dbc50a-7c40-497c-8ead-392c4a2b388e" origin="userSelected">
  <element uid="3a0f620a-74f7-4504-a030-448d9ea0e08a" value=""/>
  <element uid="id_classification_generalbusiness" value=""/>
  <element uid="0bf5a77d-3f3a-4e58-9a8a-1570d5e8454d" value=""/>
</sisl>
</file>

<file path=customXml/itemProps1.xml><?xml version="1.0" encoding="utf-8"?>
<ds:datastoreItem xmlns:ds="http://schemas.openxmlformats.org/officeDocument/2006/customXml" ds:itemID="{7A56FA87-E576-4E0E-B819-DE42702CF87C}">
  <ds:schemaRefs/>
</ds:datastoreItem>
</file>

<file path=customXml/itemProps2.xml><?xml version="1.0" encoding="utf-8"?>
<ds:datastoreItem xmlns:ds="http://schemas.openxmlformats.org/officeDocument/2006/customXml" ds:itemID="{460052B6-57F7-480A-BE74-D56E09FF54B9}">
  <ds:schemaRefs/>
</ds:datastoreItem>
</file>

<file path=customXml/itemProps3.xml><?xml version="1.0" encoding="utf-8"?>
<ds:datastoreItem xmlns:ds="http://schemas.openxmlformats.org/officeDocument/2006/customXml" ds:itemID="{626C5713-5772-4936-A8A5-4F816B1393F6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120</Words>
  <Application>Microsoft Office PowerPoint</Application>
  <PresentationFormat>Widescreen</PresentationFormat>
  <Paragraphs>25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Calibri Light</vt:lpstr>
      <vt:lpstr>Consolas</vt:lpstr>
      <vt:lpstr>Office Theme</vt:lpstr>
      <vt:lpstr>Helpful tips for using the slide(s) </vt:lpstr>
      <vt:lpstr>Utilization Management Policies</vt:lpstr>
    </vt:vector>
  </TitlesOfParts>
  <Company>Express Scripts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Banasiewicz, Lexi J      HHHH</dc:creator>
  <cp:lastModifiedBy>Bresnahan, Claire</cp:lastModifiedBy>
  <cp:revision>28</cp:revision>
  <dcterms:created xsi:type="dcterms:W3CDTF">2023-07-27T17:14:50Z</dcterms:created>
  <dcterms:modified xsi:type="dcterms:W3CDTF">2026-02-12T20:26:04Z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43413d53-ea75-486d-ab82-b401c615b8f8</vt:lpwstr>
  </property>
  <property fmtid="{D5CDD505-2E9C-101B-9397-08002B2CF9AE}" pid="3" name="bjClsUserRVM">
    <vt:lpwstr>[]</vt:lpwstr>
  </property>
  <property fmtid="{D5CDD505-2E9C-101B-9397-08002B2CF9AE}" pid="4" name="bjSaver">
    <vt:lpwstr>3dh3D9TL2CKfaRcMxzYgkB9ifCPspJqH</vt:lpwstr>
  </property>
  <property fmtid="{D5CDD505-2E9C-101B-9397-08002B2CF9AE}" pid="5" name="bjDocumentSecurityLabel">
    <vt:lpwstr>Internal</vt:lpwstr>
  </property>
  <property fmtid="{D5CDD505-2E9C-101B-9397-08002B2CF9AE}" pid="6" name="bjESIDataClassification">
    <vt:lpwstr>XYZZYInternalfwo[qei34890ty@^C@#%^11dc45</vt:lpwstr>
  </property>
  <property fmtid="{D5CDD505-2E9C-101B-9397-08002B2CF9AE}" pid="7" name="bjDocumentLabelXML">
    <vt:lpwstr>&lt;?xml version="1.0" encoding="us-ascii"?&gt;&lt;sisl xmlns:xsd="http://www.w3.org/2001/XMLSchema" xmlns:xsi="http://www.w3.org/2001/XMLSchema-instance" sislVersion="0" policy="06dbc50a-7c40-497c-8ead-392c4a2b388e" origin="userSelected" xmlns="http://www.boldonj</vt:lpwstr>
  </property>
  <property fmtid="{D5CDD505-2E9C-101B-9397-08002B2CF9AE}" pid="8" name="bjDocumentLabelXML-0">
    <vt:lpwstr>ames.com/2008/01/sie/internal/label"&gt;&lt;element uid="3a0f620a-74f7-4504-a030-448d9ea0e08a" value="" /&gt;&lt;element uid="id_classification_generalbusiness" value="" /&gt;&lt;element uid="0bf5a77d-3f3a-4e58-9a8a-1570d5e8454d" value="" /&gt;&lt;/sisl&gt;</vt:lpwstr>
  </property>
  <property fmtid="{D5CDD505-2E9C-101B-9397-08002B2CF9AE}" pid="9" name="MSIP_Label_380a8334-8d79-4e2a-acf9-d055bd383803_Enabled">
    <vt:lpwstr>true</vt:lpwstr>
  </property>
  <property fmtid="{D5CDD505-2E9C-101B-9397-08002B2CF9AE}" pid="10" name="MSIP_Label_380a8334-8d79-4e2a-acf9-d055bd383803_SetDate">
    <vt:lpwstr>2025-03-27T17:22:02Z</vt:lpwstr>
  </property>
  <property fmtid="{D5CDD505-2E9C-101B-9397-08002B2CF9AE}" pid="11" name="MSIP_Label_380a8334-8d79-4e2a-acf9-d055bd383803_Method">
    <vt:lpwstr>Privileged</vt:lpwstr>
  </property>
  <property fmtid="{D5CDD505-2E9C-101B-9397-08002B2CF9AE}" pid="12" name="MSIP_Label_380a8334-8d79-4e2a-acf9-d055bd383803_Name">
    <vt:lpwstr>Internal</vt:lpwstr>
  </property>
  <property fmtid="{D5CDD505-2E9C-101B-9397-08002B2CF9AE}" pid="13" name="MSIP_Label_380a8334-8d79-4e2a-acf9-d055bd383803_SiteId">
    <vt:lpwstr>791b26cb-3fdf-47c3-b85d-bd9f037e3e7f</vt:lpwstr>
  </property>
  <property fmtid="{D5CDD505-2E9C-101B-9397-08002B2CF9AE}" pid="14" name="MSIP_Label_380a8334-8d79-4e2a-acf9-d055bd383803_ActionId">
    <vt:lpwstr>616c98e2-33e7-4b74-b495-cfb43d2c7f60</vt:lpwstr>
  </property>
  <property fmtid="{D5CDD505-2E9C-101B-9397-08002B2CF9AE}" pid="15" name="MSIP_Label_380a8334-8d79-4e2a-acf9-d055bd383803_ContentBits">
    <vt:lpwstr>0</vt:lpwstr>
  </property>
  <property fmtid="{D5CDD505-2E9C-101B-9397-08002B2CF9AE}" pid="16" name="MSIP_Label_380a8334-8d79-4e2a-acf9-d055bd383803_Tag">
    <vt:lpwstr>10, 0, 1, 1</vt:lpwstr>
  </property>
</Properties>
</file>