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3"/>
  </p:sldMasterIdLst>
  <p:notesMasterIdLst>
    <p:notesMasterId r:id="rId6"/>
  </p:notesMasterIdLst>
  <p:handoutMasterIdLst>
    <p:handoutMasterId r:id="rId7"/>
  </p:handoutMasterIdLst>
  <p:sldIdLst>
    <p:sldId id="279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7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10407F"/>
    <a:srgbClr val="3366CC"/>
    <a:srgbClr val="FF00FF"/>
    <a:srgbClr val="0D76F7"/>
    <a:srgbClr val="03CEE4"/>
    <a:srgbClr val="04B8A8"/>
    <a:srgbClr val="00836E"/>
    <a:srgbClr val="387ED8"/>
    <a:srgbClr val="2A2A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78400" autoAdjust="0"/>
  </p:normalViewPr>
  <p:slideViewPr>
    <p:cSldViewPr snapToGrid="0" showGuides="1">
      <p:cViewPr varScale="1">
        <p:scale>
          <a:sx n="61" d="100"/>
          <a:sy n="61" d="100"/>
        </p:scale>
        <p:origin x="1354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1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slideMaster" Target="slideMasters/slideMaster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382C0-1D05-4229-918E-CDD7B7E48B4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AEEE-E778-402E-8B8F-9A98AED26EB8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Date Placeholder 8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1386E511-D742-4EFE-90B5-C9FC42762E0F}" type="datetimeFigureOut">
              <a:rPr lang="en-GB" smtClean="0"/>
              <a:pPr/>
              <a:t>10/02/2026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16CFAD1-D197-4A88-B173-A6412E995EE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en-GB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13" name="Header Placeholder 1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490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078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. Infographic w/eyeb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4A63ACE-2F21-4C6E-8E2B-F2CF7446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6800" y="6344191"/>
            <a:ext cx="2664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08A0EB6-6EF6-4C48-A3C1-7BAD68A1AA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92450" y="6344191"/>
            <a:ext cx="7943850" cy="180000"/>
          </a:xfrm>
        </p:spPr>
        <p:txBody>
          <a:bodyPr anchor="b"/>
          <a:lstStyle>
            <a:lvl1pPr marL="0" indent="0">
              <a:buNone/>
              <a:defRPr sz="800" i="1"/>
            </a:lvl1pPr>
          </a:lstStyle>
          <a:p>
            <a:pPr lvl="0"/>
            <a:r>
              <a:rPr lang="en-US" dirty="0"/>
              <a:t>Insert notes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A655C7-CF4D-4744-9276-B426F65AE4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7189" y="518160"/>
            <a:ext cx="7589836" cy="1009650"/>
          </a:xfrm>
        </p:spPr>
        <p:txBody>
          <a:bodyPr/>
          <a:lstStyle>
            <a:lvl1pPr>
              <a:defRPr>
                <a:solidFill>
                  <a:srgbClr val="10407F"/>
                </a:solidFill>
              </a:defRPr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1A078DE2-BB05-4773-91CF-C33A6E4AA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188" y="306790"/>
            <a:ext cx="7589837" cy="26924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lnSpc>
                <a:spcPct val="85000"/>
              </a:lnSpc>
              <a:buNone/>
              <a:defRPr sz="1200" b="0" i="0" cap="all" spc="150" baseline="0">
                <a:solidFill>
                  <a:srgbClr val="10407F"/>
                </a:solidFill>
                <a:latin typeface="Consolas" panose="020B0609020204030204" pitchFamily="49" charset="0"/>
                <a:cs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Category or Subtopic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1443C8-0FCA-6180-4073-983F49FAAFA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7187" y="6152400"/>
            <a:ext cx="2187492" cy="507216"/>
          </a:xfrm>
        </p:spPr>
        <p:txBody>
          <a:bodyPr/>
          <a:lstStyle>
            <a:lvl1pPr marL="0" indent="0">
              <a:buNone/>
              <a:defRPr sz="11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icon to insert company logo</a:t>
            </a:r>
          </a:p>
        </p:txBody>
      </p:sp>
    </p:spTree>
    <p:extLst>
      <p:ext uri="{BB962C8B-B14F-4D97-AF65-F5344CB8AC3E}">
        <p14:creationId xmlns:p14="http://schemas.microsoft.com/office/powerpoint/2010/main" val="8642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6.xml"/><Relationship Id="rId13" Type="http://schemas.openxmlformats.org/officeDocument/2006/relationships/tags" Target="../tags/tag11.xml"/><Relationship Id="rId18" Type="http://schemas.openxmlformats.org/officeDocument/2006/relationships/tags" Target="../tags/tag16.xml"/><Relationship Id="rId3" Type="http://schemas.openxmlformats.org/officeDocument/2006/relationships/tags" Target="../tags/tag1.xml"/><Relationship Id="rId21" Type="http://schemas.openxmlformats.org/officeDocument/2006/relationships/tags" Target="../tags/tag19.xml"/><Relationship Id="rId7" Type="http://schemas.openxmlformats.org/officeDocument/2006/relationships/tags" Target="../tags/tag5.xml"/><Relationship Id="rId12" Type="http://schemas.openxmlformats.org/officeDocument/2006/relationships/tags" Target="../tags/tag10.xml"/><Relationship Id="rId17" Type="http://schemas.openxmlformats.org/officeDocument/2006/relationships/tags" Target="../tags/tag15.xml"/><Relationship Id="rId25" Type="http://schemas.openxmlformats.org/officeDocument/2006/relationships/tags" Target="../tags/tag23.xml"/><Relationship Id="rId2" Type="http://schemas.openxmlformats.org/officeDocument/2006/relationships/theme" Target="../theme/theme1.xml"/><Relationship Id="rId16" Type="http://schemas.openxmlformats.org/officeDocument/2006/relationships/tags" Target="../tags/tag14.xml"/><Relationship Id="rId20" Type="http://schemas.openxmlformats.org/officeDocument/2006/relationships/tags" Target="../tags/tag18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4.xml"/><Relationship Id="rId11" Type="http://schemas.openxmlformats.org/officeDocument/2006/relationships/tags" Target="../tags/tag9.xml"/><Relationship Id="rId24" Type="http://schemas.openxmlformats.org/officeDocument/2006/relationships/tags" Target="../tags/tag22.xml"/><Relationship Id="rId5" Type="http://schemas.openxmlformats.org/officeDocument/2006/relationships/tags" Target="../tags/tag3.xml"/><Relationship Id="rId15" Type="http://schemas.openxmlformats.org/officeDocument/2006/relationships/tags" Target="../tags/tag13.xml"/><Relationship Id="rId23" Type="http://schemas.openxmlformats.org/officeDocument/2006/relationships/tags" Target="../tags/tag21.xml"/><Relationship Id="rId10" Type="http://schemas.openxmlformats.org/officeDocument/2006/relationships/tags" Target="../tags/tag8.xml"/><Relationship Id="rId19" Type="http://schemas.openxmlformats.org/officeDocument/2006/relationships/tags" Target="../tags/tag17.xml"/><Relationship Id="rId4" Type="http://schemas.openxmlformats.org/officeDocument/2006/relationships/tags" Target="../tags/tag2.xml"/><Relationship Id="rId9" Type="http://schemas.openxmlformats.org/officeDocument/2006/relationships/tags" Target="../tags/tag7.xml"/><Relationship Id="rId14" Type="http://schemas.openxmlformats.org/officeDocument/2006/relationships/tags" Target="../tags/tag12.xml"/><Relationship Id="rId22" Type="http://schemas.openxmlformats.org/officeDocument/2006/relationships/tags" Target="../tags/tag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88" y="1608138"/>
            <a:ext cx="11472411" cy="43640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4, Header</a:t>
            </a:r>
          </a:p>
          <a:p>
            <a:pPr lvl="4"/>
            <a:r>
              <a:rPr lang="en-US" noProof="0" dirty="0"/>
              <a:t>Level 5, Body</a:t>
            </a:r>
          </a:p>
          <a:p>
            <a:pPr lvl="5"/>
            <a:r>
              <a:rPr lang="en-US" noProof="0" dirty="0"/>
              <a:t>Level 6</a:t>
            </a:r>
          </a:p>
          <a:p>
            <a:pPr lvl="6"/>
            <a:r>
              <a:rPr lang="en-US" noProof="0" dirty="0"/>
              <a:t>Level 7, Small Header</a:t>
            </a:r>
          </a:p>
          <a:p>
            <a:pPr lvl="7"/>
            <a:r>
              <a:rPr lang="en-US" noProof="0" dirty="0"/>
              <a:t>Level 8, Small Body</a:t>
            </a:r>
          </a:p>
          <a:p>
            <a:pPr lvl="8"/>
            <a:r>
              <a:rPr lang="en-US" noProof="0" dirty="0"/>
              <a:t>Level 9, Infographic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9" y="360362"/>
            <a:ext cx="7589836" cy="10683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3F1B6-0743-4D14-8B95-B030120DE5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27745" y="6344191"/>
            <a:ext cx="809659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800" cap="all" spc="80" baseline="0">
                <a:solidFill>
                  <a:schemeClr val="tx1"/>
                </a:solidFill>
                <a:latin typeface="Consolas" panose="020B0609020204030204" pitchFamily="49" charset="0"/>
              </a:defRPr>
            </a:lvl1pPr>
          </a:lstStyle>
          <a:p>
            <a:pPr algn="r"/>
            <a:fld id="{B59A4663-3706-2B45-97D0-001780BA9185}" type="datetime1">
              <a:rPr lang="en-US" smtClean="0"/>
              <a:pPr algn="r"/>
              <a:t>2/10/2026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2516E-ED5A-4F68-B285-E8D0CC42F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6800" y="6344191"/>
            <a:ext cx="2664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800" spc="80" baseline="0">
                <a:solidFill>
                  <a:schemeClr val="tx1"/>
                </a:solidFill>
                <a:latin typeface="Consolas" panose="020B0609020204030204" pitchFamily="49" charset="0"/>
              </a:defRPr>
            </a:lvl1pPr>
          </a:lstStyle>
          <a:p>
            <a:fld id="{23AA811B-2EBD-4900-905E-5BE2064496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" descr="{&quot;templafy&quot;:{&quot;binding&quot;:&quot;Form.PConfidentiality.Confidentiality&quot;,&quot;type&quot;:&quot;text&quot;}}" title="Form.PConfidentiality.Confidentiality">
            <a:extLst>
              <a:ext uri="{FF2B5EF4-FFF2-40B4-BE49-F238E27FC236}">
                <a16:creationId xmlns:a16="http://schemas.microsoft.com/office/drawing/2014/main" id="{0218BFDC-C593-4060-86CB-6BA121C02B84}"/>
              </a:ext>
            </a:extLst>
          </p:cNvPr>
          <p:cNvSpPr/>
          <p:nvPr userDrawn="1"/>
        </p:nvSpPr>
        <p:spPr>
          <a:xfrm>
            <a:off x="4235450" y="6318000"/>
            <a:ext cx="37211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endParaRPr lang="en-US" sz="800" cap="all" spc="80" baseline="0" noProof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C" hidden="1">
            <a:extLst>
              <a:ext uri="{FF2B5EF4-FFF2-40B4-BE49-F238E27FC236}">
                <a16:creationId xmlns:a16="http://schemas.microsoft.com/office/drawing/2014/main" id="{1C4B9106-8C42-4FD6-BE41-D1A11D08B0D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360000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2" name="1-" hidden="1">
            <a:extLst>
              <a:ext uri="{FF2B5EF4-FFF2-40B4-BE49-F238E27FC236}">
                <a16:creationId xmlns:a16="http://schemas.microsoft.com/office/drawing/2014/main" id="{881042B9-FC01-4F98-ACD8-49BC2F3E922C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1151000" y="360000"/>
            <a:ext cx="180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4" name="C" hidden="1">
            <a:extLst>
              <a:ext uri="{FF2B5EF4-FFF2-40B4-BE49-F238E27FC236}">
                <a16:creationId xmlns:a16="http://schemas.microsoft.com/office/drawing/2014/main" id="{59C7C277-9424-433C-8660-29713F1B7FB3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1103758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6" name="1" hidden="1">
            <a:extLst>
              <a:ext uri="{FF2B5EF4-FFF2-40B4-BE49-F238E27FC236}">
                <a16:creationId xmlns:a16="http://schemas.microsoft.com/office/drawing/2014/main" id="{AD6D570A-8EAB-4316-A81F-BA83274CE3DF}"/>
              </a:ext>
            </a:extLst>
          </p:cNvPr>
          <p:cNvSpPr/>
          <p:nvPr userDrawn="1">
            <p:custDataLst>
              <p:tags r:id="rId6"/>
            </p:custDataLst>
          </p:nvPr>
        </p:nvSpPr>
        <p:spPr>
          <a:xfrm>
            <a:off x="2123710" y="359997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8" name="C" hidden="1">
            <a:extLst>
              <a:ext uri="{FF2B5EF4-FFF2-40B4-BE49-F238E27FC236}">
                <a16:creationId xmlns:a16="http://schemas.microsoft.com/office/drawing/2014/main" id="{AF9B7D13-D0E0-4CE3-8CA5-02630940ED38}"/>
              </a:ext>
            </a:extLst>
          </p:cNvPr>
          <p:cNvSpPr/>
          <p:nvPr userDrawn="1">
            <p:custDataLst>
              <p:tags r:id="rId7"/>
            </p:custDataLst>
          </p:nvPr>
        </p:nvSpPr>
        <p:spPr>
          <a:xfrm>
            <a:off x="10068154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0" name="1" hidden="1">
            <a:extLst>
              <a:ext uri="{FF2B5EF4-FFF2-40B4-BE49-F238E27FC236}">
                <a16:creationId xmlns:a16="http://schemas.microsoft.com/office/drawing/2014/main" id="{033FDCAC-185D-4077-BE01-7E2E533BA124}"/>
              </a:ext>
            </a:extLst>
          </p:cNvPr>
          <p:cNvSpPr/>
          <p:nvPr userDrawn="1">
            <p:custDataLst>
              <p:tags r:id="rId8"/>
            </p:custDataLst>
          </p:nvPr>
        </p:nvSpPr>
        <p:spPr>
          <a:xfrm>
            <a:off x="3093000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2" name="C" hidden="1">
            <a:extLst>
              <a:ext uri="{FF2B5EF4-FFF2-40B4-BE49-F238E27FC236}">
                <a16:creationId xmlns:a16="http://schemas.microsoft.com/office/drawing/2014/main" id="{59D95ABC-476B-43DD-B11D-841FD1CCCE12}"/>
              </a:ext>
            </a:extLst>
          </p:cNvPr>
          <p:cNvSpPr/>
          <p:nvPr userDrawn="1">
            <p:custDataLst>
              <p:tags r:id="rId9"/>
            </p:custDataLst>
          </p:nvPr>
        </p:nvSpPr>
        <p:spPr>
          <a:xfrm>
            <a:off x="909820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4" name="1" hidden="1">
            <a:extLst>
              <a:ext uri="{FF2B5EF4-FFF2-40B4-BE49-F238E27FC236}">
                <a16:creationId xmlns:a16="http://schemas.microsoft.com/office/drawing/2014/main" id="{5786BE75-81AB-4139-B2E5-FC8F4EB28B66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4064045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6" name="C" hidden="1">
            <a:extLst>
              <a:ext uri="{FF2B5EF4-FFF2-40B4-BE49-F238E27FC236}">
                <a16:creationId xmlns:a16="http://schemas.microsoft.com/office/drawing/2014/main" id="{129A9A3B-B084-4187-8ACA-4F0D6C08FE4E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8128823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8" name="1" hidden="1">
            <a:extLst>
              <a:ext uri="{FF2B5EF4-FFF2-40B4-BE49-F238E27FC236}">
                <a16:creationId xmlns:a16="http://schemas.microsoft.com/office/drawing/2014/main" id="{DEC24EF5-2922-409A-98A1-4BE1189C8532}"/>
              </a:ext>
            </a:extLst>
          </p:cNvPr>
          <p:cNvSpPr/>
          <p:nvPr userDrawn="1">
            <p:custDataLst>
              <p:tags r:id="rId12"/>
            </p:custDataLst>
          </p:nvPr>
        </p:nvSpPr>
        <p:spPr>
          <a:xfrm>
            <a:off x="5035045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0" name="C" hidden="1">
            <a:extLst>
              <a:ext uri="{FF2B5EF4-FFF2-40B4-BE49-F238E27FC236}">
                <a16:creationId xmlns:a16="http://schemas.microsoft.com/office/drawing/2014/main" id="{9E90051A-07FE-4055-B29A-3240854D0EDD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7157321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2" name="1" hidden="1">
            <a:extLst>
              <a:ext uri="{FF2B5EF4-FFF2-40B4-BE49-F238E27FC236}">
                <a16:creationId xmlns:a16="http://schemas.microsoft.com/office/drawing/2014/main" id="{A3700F78-6579-4287-82B2-6DFA45008FBC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6007384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4" name="C" hidden="1">
            <a:extLst>
              <a:ext uri="{FF2B5EF4-FFF2-40B4-BE49-F238E27FC236}">
                <a16:creationId xmlns:a16="http://schemas.microsoft.com/office/drawing/2014/main" id="{1DA00B94-1AAF-46A9-9411-BB34A0426C6A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618604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6" name="1" hidden="1">
            <a:extLst>
              <a:ext uri="{FF2B5EF4-FFF2-40B4-BE49-F238E27FC236}">
                <a16:creationId xmlns:a16="http://schemas.microsoft.com/office/drawing/2014/main" id="{ECDF4EC4-C654-4CC0-A697-7C7F76265642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6975706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8" name="C" hidden="1">
            <a:extLst>
              <a:ext uri="{FF2B5EF4-FFF2-40B4-BE49-F238E27FC236}">
                <a16:creationId xmlns:a16="http://schemas.microsoft.com/office/drawing/2014/main" id="{6A79D1EE-D920-468B-9064-1E73DB948D90}"/>
              </a:ext>
            </a:extLst>
          </p:cNvPr>
          <p:cNvSpPr/>
          <p:nvPr userDrawn="1">
            <p:custDataLst>
              <p:tags r:id="rId17"/>
            </p:custDataLst>
          </p:nvPr>
        </p:nvSpPr>
        <p:spPr>
          <a:xfrm>
            <a:off x="521628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0" name="1" hidden="1">
            <a:extLst>
              <a:ext uri="{FF2B5EF4-FFF2-40B4-BE49-F238E27FC236}">
                <a16:creationId xmlns:a16="http://schemas.microsoft.com/office/drawing/2014/main" id="{B375DE0F-1FC3-4AAD-B356-C9A3A482C506}"/>
              </a:ext>
            </a:extLst>
          </p:cNvPr>
          <p:cNvSpPr/>
          <p:nvPr userDrawn="1">
            <p:custDataLst>
              <p:tags r:id="rId18"/>
            </p:custDataLst>
          </p:nvPr>
        </p:nvSpPr>
        <p:spPr>
          <a:xfrm>
            <a:off x="7948823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2" name="C" hidden="1">
            <a:extLst>
              <a:ext uri="{FF2B5EF4-FFF2-40B4-BE49-F238E27FC236}">
                <a16:creationId xmlns:a16="http://schemas.microsoft.com/office/drawing/2014/main" id="{82A4A22E-F58E-400A-BF42-0B345083C2DA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424426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4" name="1" hidden="1">
            <a:extLst>
              <a:ext uri="{FF2B5EF4-FFF2-40B4-BE49-F238E27FC236}">
                <a16:creationId xmlns:a16="http://schemas.microsoft.com/office/drawing/2014/main" id="{18F2331C-BB65-4FCB-BB33-C3286B6868D4}"/>
              </a:ext>
            </a:extLst>
          </p:cNvPr>
          <p:cNvSpPr/>
          <p:nvPr userDrawn="1">
            <p:custDataLst>
              <p:tags r:id="rId20"/>
            </p:custDataLst>
          </p:nvPr>
        </p:nvSpPr>
        <p:spPr>
          <a:xfrm>
            <a:off x="8918208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6" name="C" hidden="1">
            <a:extLst>
              <a:ext uri="{FF2B5EF4-FFF2-40B4-BE49-F238E27FC236}">
                <a16:creationId xmlns:a16="http://schemas.microsoft.com/office/drawing/2014/main" id="{0B31BD39-E957-4B61-99A5-4BA424B9346E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3273411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8" name="1" hidden="1">
            <a:extLst>
              <a:ext uri="{FF2B5EF4-FFF2-40B4-BE49-F238E27FC236}">
                <a16:creationId xmlns:a16="http://schemas.microsoft.com/office/drawing/2014/main" id="{51C7EEDE-B06B-4A00-9549-E9285576C892}"/>
              </a:ext>
            </a:extLst>
          </p:cNvPr>
          <p:cNvSpPr/>
          <p:nvPr userDrawn="1">
            <p:custDataLst>
              <p:tags r:id="rId22"/>
            </p:custDataLst>
          </p:nvPr>
        </p:nvSpPr>
        <p:spPr>
          <a:xfrm>
            <a:off x="10859298" y="359998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0" name="C" hidden="1">
            <a:extLst>
              <a:ext uri="{FF2B5EF4-FFF2-40B4-BE49-F238E27FC236}">
                <a16:creationId xmlns:a16="http://schemas.microsoft.com/office/drawing/2014/main" id="{346FE888-2B04-40EA-9D03-3CBF808A53C4}"/>
              </a:ext>
            </a:extLst>
          </p:cNvPr>
          <p:cNvSpPr/>
          <p:nvPr userDrawn="1">
            <p:custDataLst>
              <p:tags r:id="rId23"/>
            </p:custDataLst>
          </p:nvPr>
        </p:nvSpPr>
        <p:spPr>
          <a:xfrm>
            <a:off x="230197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2" name="1" hidden="1">
            <a:extLst>
              <a:ext uri="{FF2B5EF4-FFF2-40B4-BE49-F238E27FC236}">
                <a16:creationId xmlns:a16="http://schemas.microsoft.com/office/drawing/2014/main" id="{8ED580F1-63D4-4934-8F07-895D75D68EFC}"/>
              </a:ext>
            </a:extLst>
          </p:cNvPr>
          <p:cNvSpPr/>
          <p:nvPr userDrawn="1">
            <p:custDataLst>
              <p:tags r:id="rId24"/>
            </p:custDataLst>
          </p:nvPr>
        </p:nvSpPr>
        <p:spPr>
          <a:xfrm>
            <a:off x="9889710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4" name="C" hidden="1">
            <a:extLst>
              <a:ext uri="{FF2B5EF4-FFF2-40B4-BE49-F238E27FC236}">
                <a16:creationId xmlns:a16="http://schemas.microsoft.com/office/drawing/2014/main" id="{64E6E6C5-4F17-4E72-A63A-4DC01755A9FF}"/>
              </a:ext>
            </a:extLst>
          </p:cNvPr>
          <p:cNvSpPr/>
          <p:nvPr userDrawn="1">
            <p:custDataLst>
              <p:tags r:id="rId25"/>
            </p:custDataLst>
          </p:nvPr>
        </p:nvSpPr>
        <p:spPr>
          <a:xfrm>
            <a:off x="1331000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Segoe UI" panose="020B0502040204020203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SzPct val="80000"/>
        <a:buFont typeface="Segoe UI" panose="020B0502040204020203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​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​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Segoe UI" panose="020B0502040204020203" pitchFamily="34" charset="0"/>
        <a:buChar char="+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20000"/>
        </a:lnSpc>
        <a:spcBef>
          <a:spcPts val="300"/>
        </a:spcBef>
        <a:spcAft>
          <a:spcPts val="600"/>
        </a:spcAft>
        <a:buFont typeface="Arial" panose="020B0604020202020204" pitchFamily="34" charset="0"/>
        <a:buChar char="​"/>
        <a:defRPr sz="1000" b="1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Arial" panose="020B0604020202020204" pitchFamily="34" charset="0"/>
        <a:buChar char="​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86000"/>
        </a:lnSpc>
        <a:spcBef>
          <a:spcPts val="300"/>
        </a:spcBef>
        <a:spcAft>
          <a:spcPts val="0"/>
        </a:spcAft>
        <a:buFont typeface="Arial" panose="020B0604020202020204" pitchFamily="34" charset="0"/>
        <a:buChar char="​"/>
        <a:defRPr sz="6000" b="1" kern="1200" spc="-150" baseline="0">
          <a:solidFill>
            <a:schemeClr val="tx1"/>
          </a:solidFill>
          <a:latin typeface="Arial Black" panose="020B0A04020102020204" pitchFamily="34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F26B43"/>
          </p15:clr>
        </p15:guide>
        <p15:guide id="2" pos="725" userDrawn="1">
          <p15:clr>
            <a:srgbClr val="F26B43"/>
          </p15:clr>
        </p15:guide>
        <p15:guide id="3" orient="horz" pos="226" userDrawn="1">
          <p15:clr>
            <a:srgbClr val="F26B43"/>
          </p15:clr>
        </p15:guide>
        <p15:guide id="4" orient="horz" pos="4093" userDrawn="1">
          <p15:clr>
            <a:srgbClr val="F26B43"/>
          </p15:clr>
        </p15:guide>
        <p15:guide id="6" pos="4394" userDrawn="1">
          <p15:clr>
            <a:srgbClr val="F26B43"/>
          </p15:clr>
        </p15:guide>
        <p15:guide id="7" pos="838" userDrawn="1">
          <p15:clr>
            <a:srgbClr val="F26B43"/>
          </p15:clr>
        </p15:guide>
        <p15:guide id="9" pos="2673" userDrawn="1">
          <p15:clr>
            <a:srgbClr val="F26B43"/>
          </p15:clr>
        </p15:guide>
        <p15:guide id="10" pos="3171" userDrawn="1">
          <p15:clr>
            <a:srgbClr val="F26B43"/>
          </p15:clr>
        </p15:guide>
        <p15:guide id="11" pos="6229" userDrawn="1">
          <p15:clr>
            <a:srgbClr val="F26B43"/>
          </p15:clr>
        </p15:guide>
        <p15:guide id="13" pos="6840" userDrawn="1">
          <p15:clr>
            <a:srgbClr val="F26B43"/>
          </p15:clr>
        </p15:guide>
        <p15:guide id="16" pos="5120" userDrawn="1">
          <p15:clr>
            <a:srgbClr val="F26B43"/>
          </p15:clr>
        </p15:guide>
        <p15:guide id="17" pos="3285" userDrawn="1">
          <p15:clr>
            <a:srgbClr val="F26B43"/>
          </p15:clr>
        </p15:guide>
        <p15:guide id="18" pos="3784" userDrawn="1">
          <p15:clr>
            <a:srgbClr val="F26B43"/>
          </p15:clr>
        </p15:guide>
        <p15:guide id="20" pos="1948" userDrawn="1">
          <p15:clr>
            <a:srgbClr val="F26B43"/>
          </p15:clr>
        </p15:guide>
        <p15:guide id="21" pos="6952" userDrawn="1">
          <p15:clr>
            <a:srgbClr val="F26B43"/>
          </p15:clr>
        </p15:guide>
        <p15:guide id="22" pos="7451" userDrawn="1">
          <p15:clr>
            <a:srgbClr val="F26B43"/>
          </p15:clr>
        </p15:guide>
        <p15:guide id="23" pos="2061" userDrawn="1">
          <p15:clr>
            <a:srgbClr val="F26B43"/>
          </p15:clr>
        </p15:guide>
        <p15:guide id="24" pos="2560" userDrawn="1">
          <p15:clr>
            <a:srgbClr val="F26B43"/>
          </p15:clr>
        </p15:guide>
        <p15:guide id="26" pos="6342" userDrawn="1">
          <p15:clr>
            <a:srgbClr val="F26B43"/>
          </p15:clr>
        </p15:guide>
        <p15:guide id="28" pos="5006" userDrawn="1">
          <p15:clr>
            <a:srgbClr val="F26B43"/>
          </p15:clr>
        </p15:guide>
        <p15:guide id="29" pos="4507" userDrawn="1">
          <p15:clr>
            <a:srgbClr val="F26B43"/>
          </p15:clr>
        </p15:guide>
        <p15:guide id="30" pos="3897" userDrawn="1">
          <p15:clr>
            <a:srgbClr val="F26B43"/>
          </p15:clr>
        </p15:guide>
        <p15:guide id="31" pos="5731" userDrawn="1">
          <p15:clr>
            <a:srgbClr val="F26B43"/>
          </p15:clr>
        </p15:guide>
        <p15:guide id="32" pos="5617" userDrawn="1">
          <p15:clr>
            <a:srgbClr val="F26B43"/>
          </p15:clr>
        </p15:guide>
        <p15:guide id="33" pos="1337" userDrawn="1">
          <p15:clr>
            <a:srgbClr val="F26B43"/>
          </p15:clr>
        </p15:guide>
        <p15:guide id="34" pos="145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rbes.com/sites/brucejapsen/2022/05/03/health-plans-brace-for-specialty-drugs-eclipsing-50-of-prescription-spending/?sh=1a472afd307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accessdata.fda.gov/scripts/cder/daf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ptos Display" panose="020B0004020202020204" pitchFamily="34" charset="0"/>
              </a:rPr>
              <a:t>Helpful tips for using the slide(s)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87" y="1527810"/>
            <a:ext cx="11220827" cy="21544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Feel free to modify the slide(s) to align with your company's colors, fonts, branding and voice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Aptos" panose="020B00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Red font indicates areas where action is needed to customize the slide(s) for your use case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Aptos" panose="020B00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Be sure to change the red font to a font color of your choice after replacing the information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Aptos" panose="020B00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Delete the red instruction boxes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13407" y="0"/>
            <a:ext cx="4478593" cy="411821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*Delete red boxes before presenting /sharing</a:t>
            </a:r>
          </a:p>
        </p:txBody>
      </p:sp>
    </p:spTree>
    <p:extLst>
      <p:ext uri="{BB962C8B-B14F-4D97-AF65-F5344CB8AC3E}">
        <p14:creationId xmlns:p14="http://schemas.microsoft.com/office/powerpoint/2010/main" val="33054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EA5D7C1-FB58-4A23-99A2-648CF14BD7E4}"/>
              </a:ext>
            </a:extLst>
          </p:cNvPr>
          <p:cNvSpPr/>
          <p:nvPr/>
        </p:nvSpPr>
        <p:spPr>
          <a:xfrm>
            <a:off x="6975475" y="1838765"/>
            <a:ext cx="5216526" cy="3076135"/>
          </a:xfrm>
          <a:prstGeom prst="rect">
            <a:avLst/>
          </a:prstGeom>
          <a:solidFill>
            <a:schemeClr val="tx2">
              <a:lumMod val="10000"/>
              <a:lumOff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4E0D55-B10E-4B6F-B115-ABAF3ECF22E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0314" y="6402917"/>
            <a:ext cx="8280400" cy="307500"/>
          </a:xfrm>
        </p:spPr>
        <p:txBody>
          <a:bodyPr/>
          <a:lstStyle/>
          <a:p>
            <a:r>
              <a:rPr lang="en-US" dirty="0"/>
              <a:t>1.</a:t>
            </a:r>
            <a:r>
              <a:rPr lang="en-US" dirty="0">
                <a:solidFill>
                  <a:srgbClr val="3366CC"/>
                </a:solidFill>
                <a:hlinkClick r:id="rId3"/>
              </a:rPr>
              <a:t>Forbes</a:t>
            </a:r>
            <a:r>
              <a:rPr lang="en-US" dirty="0">
                <a:solidFill>
                  <a:srgbClr val="3366CC"/>
                </a:solidFill>
              </a:rPr>
              <a:t>.</a:t>
            </a:r>
            <a:r>
              <a:rPr lang="en-US" dirty="0"/>
              <a:t> Health Plans Brace For Specialty Drugs Eclipsing 50% Of Prescription Spending.   2. </a:t>
            </a:r>
            <a:r>
              <a:rPr lang="en-US" dirty="0">
                <a:hlinkClick r:id="rId4"/>
              </a:rPr>
              <a:t>U.S. Food and Drug Administration (FDA)</a:t>
            </a:r>
            <a:r>
              <a:rPr lang="en-US" dirty="0"/>
              <a:t>. FDA Approved Drugs.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0C1B1EC-021B-4C76-834A-B1E1D95A1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9" y="518160"/>
            <a:ext cx="7589836" cy="551043"/>
          </a:xfrm>
        </p:spPr>
        <p:txBody>
          <a:bodyPr/>
          <a:lstStyle/>
          <a:p>
            <a:r>
              <a:rPr lang="en-US" sz="4000" b="0" dirty="0">
                <a:solidFill>
                  <a:schemeClr val="tx1"/>
                </a:solidFill>
                <a:latin typeface="Aptos Display" panose="020B0004020202020204" pitchFamily="34" charset="0"/>
              </a:rPr>
              <a:t>Medical Rebate Program</a:t>
            </a:r>
          </a:p>
        </p:txBody>
      </p:sp>
      <p:graphicFrame>
        <p:nvGraphicFramePr>
          <p:cNvPr id="10" name="Table 12">
            <a:extLst>
              <a:ext uri="{FF2B5EF4-FFF2-40B4-BE49-F238E27FC236}">
                <a16:creationId xmlns:a16="http://schemas.microsoft.com/office/drawing/2014/main" id="{BA7B19AE-C576-4B2B-BF22-DC208DE1AD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745062"/>
              </p:ext>
            </p:extLst>
          </p:nvPr>
        </p:nvGraphicFramePr>
        <p:xfrm>
          <a:off x="357188" y="1598094"/>
          <a:ext cx="6232297" cy="4765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2297">
                  <a:extLst>
                    <a:ext uri="{9D8B030D-6E8A-4147-A177-3AD203B41FA5}">
                      <a16:colId xmlns:a16="http://schemas.microsoft.com/office/drawing/2014/main" val="2102747923"/>
                    </a:ext>
                  </a:extLst>
                </a:gridCol>
              </a:tblGrid>
              <a:tr h="105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kern="1200" cap="all" spc="15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STRATEGIC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We will work with you to identify an optimal 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medical rebate contracting strategy.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506532"/>
                  </a:ext>
                </a:extLst>
              </a:tr>
              <a:tr h="1052659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US" sz="1200" b="1" i="0" kern="1200" cap="all" spc="15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OPTIMIZED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 provide ongoing support and will help payers identify</a:t>
                      </a:r>
                      <a:br>
                        <a:rPr lang="en-US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 management opportunities to maximize savings.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6546665"/>
                  </a:ext>
                </a:extLst>
              </a:tr>
              <a:tr h="105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kern="1200" cap="all" spc="15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 relieve administrative burden through high-touch </a:t>
                      </a:r>
                      <a:br>
                        <a:rPr lang="en-US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support, data scrubbing, and automated invoicing.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159905"/>
                  </a:ext>
                </a:extLst>
              </a:tr>
              <a:tr h="105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kern="1200" cap="all" spc="15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DESIGNED FOR VALUE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We provide pipeline management, including biosimilars as well as gene and cell therapies.  We proactively identify and model new drug rebate opportunities to ensure the greatest value for our clients.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0042511"/>
                  </a:ext>
                </a:extLst>
              </a:tr>
            </a:tbl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E58F4199-086F-4746-AD85-55F34E9B8294}"/>
              </a:ext>
            </a:extLst>
          </p:cNvPr>
          <p:cNvSpPr txBox="1"/>
          <p:nvPr/>
        </p:nvSpPr>
        <p:spPr>
          <a:xfrm>
            <a:off x="6975475" y="4914900"/>
            <a:ext cx="5216525" cy="959126"/>
          </a:xfrm>
          <a:prstGeom prst="rect">
            <a:avLst/>
          </a:prstGeom>
          <a:solidFill>
            <a:schemeClr val="tx1"/>
          </a:solidFill>
        </p:spPr>
        <p:txBody>
          <a:bodyPr wrap="square" lIns="274320" rIns="365760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Our proactive approach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will save payers nearly</a:t>
            </a:r>
            <a:r>
              <a:rPr lang="en-US" b="1" dirty="0">
                <a:solidFill>
                  <a:srgbClr val="FF0000"/>
                </a:solidFill>
              </a:rPr>
              <a:t> $XXX </a:t>
            </a:r>
            <a:endParaRPr lang="en-US" b="1" baseline="30000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FDD2BBA-7B30-41CF-8879-8DD2671B4C1A}"/>
              </a:ext>
            </a:extLst>
          </p:cNvPr>
          <p:cNvSpPr txBox="1">
            <a:spLocks/>
          </p:cNvSpPr>
          <p:nvPr/>
        </p:nvSpPr>
        <p:spPr>
          <a:xfrm>
            <a:off x="7225616" y="3471297"/>
            <a:ext cx="4716240" cy="133882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/>
              <a:t>~73% </a:t>
            </a:r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/>
              <a:t>of approved biosimilars are typically managed under the medical benefit</a:t>
            </a:r>
            <a:r>
              <a:rPr lang="en-US" baseline="30000" dirty="0"/>
              <a:t>2</a:t>
            </a:r>
            <a:endParaRPr lang="en-US" sz="2400" baseline="30000" dirty="0"/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5510D11C-AAA1-46FA-9C2E-D46285D1144B}"/>
              </a:ext>
            </a:extLst>
          </p:cNvPr>
          <p:cNvSpPr txBox="1">
            <a:spLocks/>
          </p:cNvSpPr>
          <p:nvPr/>
        </p:nvSpPr>
        <p:spPr>
          <a:xfrm>
            <a:off x="7188477" y="1897387"/>
            <a:ext cx="4790519" cy="133882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/>
              <a:t>&gt;50%</a:t>
            </a:r>
          </a:p>
          <a:p>
            <a:pPr marL="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en-US" dirty="0"/>
              <a:t>of a plan’s total drug spend is due to specialty growth</a:t>
            </a:r>
            <a:r>
              <a:rPr lang="en-US" baseline="30000" dirty="0"/>
              <a:t>1</a:t>
            </a:r>
            <a:endParaRPr lang="en-US" sz="2400" baseline="30000" dirty="0"/>
          </a:p>
        </p:txBody>
      </p:sp>
      <p:sp>
        <p:nvSpPr>
          <p:cNvPr id="11" name="TextBox 10"/>
          <p:cNvSpPr txBox="1"/>
          <p:nvPr/>
        </p:nvSpPr>
        <p:spPr>
          <a:xfrm>
            <a:off x="7713407" y="0"/>
            <a:ext cx="4478593" cy="411821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*Replace with relevant data for your audience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08FC1D-38FE-3AE9-CE3B-E5E9ACBF172C}"/>
              </a:ext>
            </a:extLst>
          </p:cNvPr>
          <p:cNvSpPr txBox="1"/>
          <p:nvPr/>
        </p:nvSpPr>
        <p:spPr>
          <a:xfrm>
            <a:off x="357188" y="1095990"/>
            <a:ext cx="9613663" cy="33855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en-US" sz="1600" dirty="0"/>
              <a:t>Save more on medication administered in a hospital or clinical setting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6113AB8-772C-6761-BFAC-5B6A809EEEC4}"/>
              </a:ext>
            </a:extLst>
          </p:cNvPr>
          <p:cNvCxnSpPr/>
          <p:nvPr/>
        </p:nvCxnSpPr>
        <p:spPr>
          <a:xfrm>
            <a:off x="7151689" y="3376832"/>
            <a:ext cx="486409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31394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heme/theme1.xml><?xml version="1.0" encoding="utf-8"?>
<a:theme xmlns:a="http://schemas.openxmlformats.org/drawingml/2006/main" name="Evernorth 16:9">
  <a:themeElements>
    <a:clrScheme name="Custom 1">
      <a:dk1>
        <a:srgbClr val="000000"/>
      </a:dk1>
      <a:lt1>
        <a:srgbClr val="FFFFFF"/>
      </a:lt1>
      <a:dk2>
        <a:srgbClr val="2A2A2A"/>
      </a:dk2>
      <a:lt2>
        <a:srgbClr val="F4F4F4"/>
      </a:lt2>
      <a:accent1>
        <a:srgbClr val="3EFFC0"/>
      </a:accent1>
      <a:accent2>
        <a:srgbClr val="0033FF"/>
      </a:accent2>
      <a:accent3>
        <a:srgbClr val="8AE2FF"/>
      </a:accent3>
      <a:accent4>
        <a:srgbClr val="CCFF66"/>
      </a:accent4>
      <a:accent5>
        <a:srgbClr val="66CC33"/>
      </a:accent5>
      <a:accent6>
        <a:srgbClr val="D5D5D5"/>
      </a:accent6>
      <a:hlink>
        <a:srgbClr val="000000"/>
      </a:hlink>
      <a:folHlink>
        <a:srgbClr val="8AE2FF"/>
      </a:folHlink>
    </a:clrScheme>
    <a:fontScheme name="Cigna 2020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Evernorth.potx" id="{CF99AB89-BA1D-443F-B964-59F6B3F98DD3}" vid="{9B147206-36C6-4C9B-A1BE-3863A2B43C27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TemplateConfiguration>{"elementsMetadata":[],"transformationConfigurations":[],"enableDocumentContentUpdater":true,"version":"1.12"}</TemplafyTemplateConfiguration>
</file>

<file path=customXml/item2.xml><?xml version="1.0" encoding="utf-8"?>
<sisl xmlns:xsi="http://www.w3.org/2001/XMLSchema-instance" xmlns:xsd="http://www.w3.org/2001/XMLSchema" xmlns="http://www.boldonjames.com/2008/01/sie/internal/label" sislVersion="0" policy="06dbc50a-7c40-497c-8ead-392c4a2b388e" origin="userSelected">
  <element uid="3a0f620a-74f7-4504-a030-448d9ea0e08a" value=""/>
  <element uid="id_classification_nonbusiness" value=""/>
  <element uid="0bf5a77d-3f3a-4e58-9a8a-1570d5e8454d" value=""/>
</sisl>
</file>

<file path=customXml/itemProps1.xml><?xml version="1.0" encoding="utf-8"?>
<ds:datastoreItem xmlns:ds="http://schemas.openxmlformats.org/officeDocument/2006/customXml" ds:itemID="{9E4D2E6F-FE49-4FFB-A5F2-EDA5AAB1D111}">
  <ds:schemaRefs/>
</ds:datastoreItem>
</file>

<file path=customXml/itemProps2.xml><?xml version="1.0" encoding="utf-8"?>
<ds:datastoreItem xmlns:ds="http://schemas.openxmlformats.org/officeDocument/2006/customXml" ds:itemID="{4713B8E0-D748-4B40-ADCB-04684081E9FD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262</Words>
  <Application>Microsoft Office PowerPoint</Application>
  <PresentationFormat>Widescreen</PresentationFormat>
  <Paragraphs>28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Arial Black</vt:lpstr>
      <vt:lpstr>Consolas</vt:lpstr>
      <vt:lpstr>Segoe UI</vt:lpstr>
      <vt:lpstr>Evernorth 16:9</vt:lpstr>
      <vt:lpstr>Helpful tips for using the slide(s) </vt:lpstr>
      <vt:lpstr>Medical Rebate Program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Bresnahan, Claire</dc:creator>
  <cp:lastModifiedBy>Bresnahan, Claire</cp:lastModifiedBy>
  <cp:revision>5</cp:revision>
  <dcterms:created xsi:type="dcterms:W3CDTF">2020-05-19T08:35:48Z</dcterms:created>
  <dcterms:modified xsi:type="dcterms:W3CDTF">2026-02-10T18:37:22Z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docIndexRef">
    <vt:lpwstr>8218665e-463a-4acd-ae20-ba763c1d7e2f</vt:lpwstr>
  </property>
  <property fmtid="{D5CDD505-2E9C-101B-9397-08002B2CF9AE}" pid="4" name="bjSaver">
    <vt:lpwstr>XtZEeH6Shk5cVmJeIJrifdGI/F9WCHj4</vt:lpwstr>
  </property>
  <property fmtid="{D5CDD505-2E9C-101B-9397-08002B2CF9AE}" pid="5" name="bjDocumentLabelXML">
    <vt:lpwstr>&lt;?xml version="1.0" encoding="us-ascii"?&gt;&lt;sisl xmlns:xsi="http://www.w3.org/2001/XMLSchema-instance" xmlns:xsd="http://www.w3.org/2001/XMLSchema" sislVersion="0" policy="06dbc50a-7c40-497c-8ead-392c4a2b388e" origin="userSelected" xmlns="http://www.boldonj</vt:lpwstr>
  </property>
  <property fmtid="{D5CDD505-2E9C-101B-9397-08002B2CF9AE}" pid="6" name="bjDocumentLabelXML-0">
    <vt:lpwstr>ames.com/2008/01/sie/internal/label"&gt;&lt;element uid="3a0f620a-74f7-4504-a030-448d9ea0e08a" value="" /&gt;&lt;element uid="id_classification_nonbusiness" value="" /&gt;&lt;element uid="0bf5a77d-3f3a-4e58-9a8a-1570d5e8454d" value="" /&gt;&lt;/sisl&gt;</vt:lpwstr>
  </property>
  <property fmtid="{D5CDD505-2E9C-101B-9397-08002B2CF9AE}" pid="7" name="bjDocumentSecurityLabel">
    <vt:lpwstr>Public</vt:lpwstr>
  </property>
  <property fmtid="{D5CDD505-2E9C-101B-9397-08002B2CF9AE}" pid="8" name="bjESIDataClassification">
    <vt:lpwstr>XYZZYPublicfwo[qei34890ty@^C@#%^11dc45</vt:lpwstr>
  </property>
  <property fmtid="{D5CDD505-2E9C-101B-9397-08002B2CF9AE}" pid="9" name="bjClsUserRVM">
    <vt:lpwstr>[]</vt:lpwstr>
  </property>
  <property fmtid="{D5CDD505-2E9C-101B-9397-08002B2CF9AE}" pid="10" name="MSIP_Label_380a8334-8d79-4e2a-acf9-d055bd383803_Enabled">
    <vt:lpwstr>true</vt:lpwstr>
  </property>
  <property fmtid="{D5CDD505-2E9C-101B-9397-08002B2CF9AE}" pid="11" name="MSIP_Label_380a8334-8d79-4e2a-acf9-d055bd383803_SetDate">
    <vt:lpwstr>2025-03-27T18:23:10Z</vt:lpwstr>
  </property>
  <property fmtid="{D5CDD505-2E9C-101B-9397-08002B2CF9AE}" pid="12" name="MSIP_Label_380a8334-8d79-4e2a-acf9-d055bd383803_Method">
    <vt:lpwstr>Privileged</vt:lpwstr>
  </property>
  <property fmtid="{D5CDD505-2E9C-101B-9397-08002B2CF9AE}" pid="13" name="MSIP_Label_380a8334-8d79-4e2a-acf9-d055bd383803_Name">
    <vt:lpwstr>Internal</vt:lpwstr>
  </property>
  <property fmtid="{D5CDD505-2E9C-101B-9397-08002B2CF9AE}" pid="14" name="MSIP_Label_380a8334-8d79-4e2a-acf9-d055bd383803_SiteId">
    <vt:lpwstr>791b26cb-3fdf-47c3-b85d-bd9f037e3e7f</vt:lpwstr>
  </property>
  <property fmtid="{D5CDD505-2E9C-101B-9397-08002B2CF9AE}" pid="15" name="MSIP_Label_380a8334-8d79-4e2a-acf9-d055bd383803_ActionId">
    <vt:lpwstr>8a835825-175a-4587-b9c7-2d172fa5b1e1</vt:lpwstr>
  </property>
  <property fmtid="{D5CDD505-2E9C-101B-9397-08002B2CF9AE}" pid="16" name="MSIP_Label_380a8334-8d79-4e2a-acf9-d055bd383803_ContentBits">
    <vt:lpwstr>0</vt:lpwstr>
  </property>
  <property fmtid="{D5CDD505-2E9C-101B-9397-08002B2CF9AE}" pid="17" name="MSIP_Label_380a8334-8d79-4e2a-acf9-d055bd383803_Tag">
    <vt:lpwstr>10, 0, 1, 1</vt:lpwstr>
  </property>
</Properties>
</file>