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80" r:id="rId5"/>
    <p:sldId id="565" r:id="rId6"/>
    <p:sldId id="566" r:id="rId7"/>
    <p:sldId id="5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A35870-0FEC-36DA-2EB0-376E95D74227}" name="Hartings, Julie" initials="JH" userId="S::P958JV@glbcore.com::9a3ed85b-b541-4fc6-88e2-635e0e00b3b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050C52-BF60-CA7E-125E-207DCF6256EE}" v="925" dt="2026-01-13T23:07:05.8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224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638D4-BFD2-447E-B01F-0FE32D08D9CF}" type="datetimeFigureOut"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5E9274-2241-4EA0-A392-C600EC413CB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490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59D9E-D31B-1731-28DB-021175E57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F6A9E2-4214-74AC-4DA5-F1E205E081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5D076B-E0D6-E2B6-2786-85842F6AB7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3879C-F0D0-049B-8282-EEA06C544C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CA300-79DB-E015-D567-5D1190714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0C2B1234-AE87-4D74-6B3C-4010DB339B50}"/>
              </a:ext>
            </a:extLst>
          </p:cNvPr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727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256A22-6F75-0486-75CA-554CD6F5D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44C7B6-1FC6-CBA3-7E89-5F8F8B9CC3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5E2A08-0F9D-1EB7-D2A8-4B17B23932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6DFEE-4062-5B1D-581D-0535191773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F3F91-46EB-9C9D-8800-6A0D80721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902EA859-66BE-6C70-FE39-4866224615F9}"/>
              </a:ext>
            </a:extLst>
          </p:cNvPr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026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0BD9B-CF79-898C-A016-F213A1F46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C86394-AE22-27C5-9F4A-9B67958817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4C39D5-8355-84FB-A32E-F6CCFE93D9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F84E9-6919-C85A-BE76-80FEA7D7DB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CB11A-DB4F-4E27-C06D-07049EFEA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AD5E9122-6B02-7968-35A5-5C1B4D315155}"/>
              </a:ext>
            </a:extLst>
          </p:cNvPr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271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0659" y="200369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Helpful tips for using the slide(s)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87" y="1527810"/>
            <a:ext cx="1122082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/>
              <a:t>Feel free to modify the slide(s) to align with your company's colors, fonts, branding and voice</a:t>
            </a:r>
          </a:p>
        </p:txBody>
      </p:sp>
    </p:spTree>
    <p:extLst>
      <p:ext uri="{BB962C8B-B14F-4D97-AF65-F5344CB8AC3E}">
        <p14:creationId xmlns:p14="http://schemas.microsoft.com/office/powerpoint/2010/main" val="2137551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1E135-043A-4A38-79EF-A21FE4C5A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4E9368A-2390-E179-B337-07D79D5FB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659" y="200369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GLP-1 Management Program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DFA06D-8797-DC72-1A4F-75090077E775}"/>
              </a:ext>
            </a:extLst>
          </p:cNvPr>
          <p:cNvSpPr txBox="1"/>
          <p:nvPr/>
        </p:nvSpPr>
        <p:spPr>
          <a:xfrm>
            <a:off x="413868" y="1826408"/>
            <a:ext cx="7411205" cy="646331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pPr lvl="0">
              <a:spcAft>
                <a:spcPts val="1200"/>
              </a:spcAft>
              <a:defRPr/>
            </a:pPr>
            <a:r>
              <a:rPr lang="en-US">
                <a:latin typeface="Arial"/>
              </a:rPr>
              <a:t>Covers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+mn-cs"/>
              </a:rPr>
              <a:t>GLP-1s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+mn-cs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/>
                <a:cs typeface="+mn-cs"/>
              </a:rPr>
              <a:t>Wegovy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+mn-cs"/>
              </a:rPr>
              <a:t> and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/>
                <a:cs typeface="+mn-cs"/>
              </a:rPr>
              <a:t>Zepbound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+mn-cs"/>
              </a:rPr>
              <a:t>)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+mn-cs"/>
              </a:rPr>
              <a:t> for weight loss </a:t>
            </a:r>
            <a:r>
              <a:rPr lang="en-US" dirty="0">
                <a:latin typeface="Arial"/>
              </a:rPr>
              <a:t>and is focused on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+mn-cs"/>
              </a:rPr>
              <a:t>offering the lowest net </a:t>
            </a:r>
            <a:r>
              <a:rPr lang="en-US" dirty="0">
                <a:latin typeface="Arial"/>
              </a:rPr>
              <a:t>cost per Rx. 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EB28D0-3C03-9AD4-EE05-66071DB5124C}"/>
              </a:ext>
            </a:extLst>
          </p:cNvPr>
          <p:cNvSpPr txBox="1"/>
          <p:nvPr/>
        </p:nvSpPr>
        <p:spPr>
          <a:xfrm>
            <a:off x="774816" y="2912356"/>
            <a:ext cx="6123945" cy="9079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lvl="1">
              <a:spcAft>
                <a:spcPts val="300"/>
              </a:spcAft>
              <a:defRPr/>
            </a:pPr>
            <a:r>
              <a:rPr lang="en-US" b="1" dirty="0">
                <a:latin typeface="Arial" panose="020B0604020202020204" pitchFamily="34" charset="0"/>
              </a:rPr>
              <a:t>Plan Design Options:</a:t>
            </a:r>
          </a:p>
          <a:p>
            <a:pPr marL="342900" lvl="1" indent="-342900">
              <a:spcAft>
                <a:spcPts val="300"/>
              </a:spcAft>
              <a:buFont typeface="+mj-lt"/>
              <a:buAutoNum type="arabicPeriod"/>
              <a:defRPr/>
            </a:pPr>
            <a:r>
              <a:rPr lang="en-US" dirty="0">
                <a:latin typeface="Arial" panose="020B0604020202020204" pitchFamily="34" charset="0"/>
              </a:rPr>
              <a:t>Preferred Brand Tier copay</a:t>
            </a:r>
            <a:endParaRPr lang="en-US" sz="1600" dirty="0">
              <a:latin typeface="Arial" panose="020B0604020202020204" pitchFamily="34" charset="0"/>
            </a:endParaRPr>
          </a:p>
          <a:p>
            <a:pPr marL="342900" lvl="1" indent="-342900">
              <a:spcAft>
                <a:spcPts val="300"/>
              </a:spcAft>
              <a:buFont typeface="+mj-lt"/>
              <a:buAutoNum type="arabicPeriod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+mn-cs"/>
              </a:rPr>
              <a:t>Higher patient copay $200 per 30-day Rx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0F3073-DD8F-8C4B-7180-01040379D5F2}"/>
              </a:ext>
            </a:extLst>
          </p:cNvPr>
          <p:cNvSpPr txBox="1"/>
          <p:nvPr/>
        </p:nvSpPr>
        <p:spPr>
          <a:xfrm>
            <a:off x="774816" y="4254622"/>
            <a:ext cx="62264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Aft>
                <a:spcPts val="300"/>
              </a:spcAf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+mn-cs"/>
              </a:rPr>
              <a:t>Highly automated prior authorization that is PA-to-label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ED2142-0170-4EA6-15C1-8DC2819FB5A2}"/>
              </a:ext>
            </a:extLst>
          </p:cNvPr>
          <p:cNvSpPr/>
          <p:nvPr/>
        </p:nvSpPr>
        <p:spPr>
          <a:xfrm>
            <a:off x="8615500" y="978946"/>
            <a:ext cx="3065930" cy="467957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2532042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D83AD-69D7-B10E-ABB1-28706D80F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29218D-2006-3CBC-08BC-A81E02CB7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659" y="200369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Rebate Eligibility (</a:t>
            </a:r>
            <a:r>
              <a:rPr lang="en-US" dirty="0" err="1">
                <a:solidFill>
                  <a:schemeClr val="tx2"/>
                </a:solidFill>
              </a:rPr>
              <a:t>Wegovy</a:t>
            </a:r>
            <a:r>
              <a:rPr lang="en-US" dirty="0">
                <a:solidFill>
                  <a:schemeClr val="tx2"/>
                </a:solidFill>
              </a:rPr>
              <a:t>/</a:t>
            </a:r>
            <a:r>
              <a:rPr lang="en-US" dirty="0" err="1">
                <a:solidFill>
                  <a:schemeClr val="tx2"/>
                </a:solidFill>
              </a:rPr>
              <a:t>Zepbound</a:t>
            </a:r>
            <a:r>
              <a:rPr lang="en-US" dirty="0">
                <a:solidFill>
                  <a:schemeClr val="tx2"/>
                </a:solidFill>
              </a:rPr>
              <a:t>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4330134-0762-2E8C-406C-7F03F5702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109459"/>
              </p:ext>
            </p:extLst>
          </p:nvPr>
        </p:nvGraphicFramePr>
        <p:xfrm>
          <a:off x="394416" y="1717389"/>
          <a:ext cx="5309032" cy="472713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309032">
                  <a:extLst>
                    <a:ext uri="{9D8B030D-6E8A-4147-A177-3AD203B41FA5}">
                      <a16:colId xmlns:a16="http://schemas.microsoft.com/office/drawing/2014/main" val="3289194133"/>
                    </a:ext>
                  </a:extLst>
                </a:gridCol>
              </a:tblGrid>
              <a:tr h="520898">
                <a:tc>
                  <a:txBody>
                    <a:bodyPr/>
                    <a:lstStyle/>
                    <a:p>
                      <a:r>
                        <a:rPr lang="en-US" dirty="0"/>
                        <a:t>ELIGIBILITY REQUIREMENTS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382181"/>
                  </a:ext>
                </a:extLst>
              </a:tr>
              <a:tr h="984143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Formulary placement + PA to label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Preferred brand tier copay/coinsurance (all preferred drugs in all market baskets must be at parity copay/coinsurance) </a:t>
                      </a:r>
                      <a:r>
                        <a:rPr lang="en-US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 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maximum patient out of pocket, inclusive of any copay amount or coinsurance cannot exceed $200 in aggregate per 30-day prescription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 automation (or physician attestation if automation fails)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Lifestyle modification should be available to members, but not required for drug coverage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data requirements needed for invoicing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endParaRPr lang="en-US" dirty="0"/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822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1DBE4B4-C115-7E44-C858-0AF9A710B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373942"/>
              </p:ext>
            </p:extLst>
          </p:nvPr>
        </p:nvGraphicFramePr>
        <p:xfrm>
          <a:off x="6498771" y="1719943"/>
          <a:ext cx="5312664" cy="472744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312664">
                  <a:extLst>
                    <a:ext uri="{9D8B030D-6E8A-4147-A177-3AD203B41FA5}">
                      <a16:colId xmlns:a16="http://schemas.microsoft.com/office/drawing/2014/main" val="3289194133"/>
                    </a:ext>
                  </a:extLst>
                </a:gridCol>
              </a:tblGrid>
              <a:tr h="57115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REBATE RISKS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382181"/>
                  </a:ext>
                </a:extLst>
              </a:tr>
              <a:tr h="4156292">
                <a:tc>
                  <a:txBody>
                    <a:bodyPr/>
                    <a:lstStyle/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PA customizations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Lifestyle modification engagement requirement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step edits, PA, or other restrictions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cap/lifetime max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Continuation of therapy, but no coverage for new utilizers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Prescriber restrictions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endParaRPr lang="en-US" dirty="0"/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endParaRPr lang="en-US" dirty="0"/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8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0600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EFFCE-48B9-BCD1-F31C-A0488F8B0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D954884-892D-D25B-05A7-DEFD644CB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659" y="200369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Data Exchange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1472706-4B18-4523-721D-92778750DE30}"/>
              </a:ext>
            </a:extLst>
          </p:cNvPr>
          <p:cNvSpPr/>
          <p:nvPr/>
        </p:nvSpPr>
        <p:spPr>
          <a:xfrm>
            <a:off x="8615500" y="978946"/>
            <a:ext cx="3065930" cy="467957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6EBD57-174E-4B5E-2F57-47A6D0F153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793332"/>
              </p:ext>
            </p:extLst>
          </p:nvPr>
        </p:nvGraphicFramePr>
        <p:xfrm>
          <a:off x="225743" y="2258282"/>
          <a:ext cx="8168640" cy="239267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84320">
                  <a:extLst>
                    <a:ext uri="{9D8B030D-6E8A-4147-A177-3AD203B41FA5}">
                      <a16:colId xmlns:a16="http://schemas.microsoft.com/office/drawing/2014/main" val="3334229081"/>
                    </a:ext>
                  </a:extLst>
                </a:gridCol>
                <a:gridCol w="4084320">
                  <a:extLst>
                    <a:ext uri="{9D8B030D-6E8A-4147-A177-3AD203B41FA5}">
                      <a16:colId xmlns:a16="http://schemas.microsoft.com/office/drawing/2014/main" val="5910814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FIELD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 NEEDED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282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Member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be a unique, anonymized, and consistent identifier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235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BIN and PCN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be unique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451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err="1"/>
                        <a:t>RxGroup</a:t>
                      </a:r>
                      <a:endParaRPr lang="en-US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RxGroup</a:t>
                      </a:r>
                      <a:r>
                        <a:rPr lang="en-US" dirty="0"/>
                        <a:t> number found on the member's insurance card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5552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Employer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Must be the actual employer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67086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E973D56-0EB7-85B8-FC6C-C5F9A64A6008}"/>
              </a:ext>
            </a:extLst>
          </p:cNvPr>
          <p:cNvSpPr txBox="1"/>
          <p:nvPr/>
        </p:nvSpPr>
        <p:spPr>
          <a:xfrm>
            <a:off x="2165979" y="4624393"/>
            <a:ext cx="7220491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/>
              <a:t>*Additional requirements include but are not limited to NDC, days supply, and date of service</a:t>
            </a:r>
          </a:p>
        </p:txBody>
      </p:sp>
    </p:spTree>
    <p:extLst>
      <p:ext uri="{BB962C8B-B14F-4D97-AF65-F5344CB8AC3E}">
        <p14:creationId xmlns:p14="http://schemas.microsoft.com/office/powerpoint/2010/main" val="1450680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BF4439B50FA645B575403EDF418892" ma:contentTypeVersion="3" ma:contentTypeDescription="Create a new document." ma:contentTypeScope="" ma:versionID="aad8f7cf48c89bc6118b4ef0457deb10">
  <xsd:schema xmlns:xsd="http://www.w3.org/2001/XMLSchema" xmlns:xs="http://www.w3.org/2001/XMLSchema" xmlns:p="http://schemas.microsoft.com/office/2006/metadata/properties" xmlns:ns2="20da1731-6014-4fd9-a83d-4524dab54298" targetNamespace="http://schemas.microsoft.com/office/2006/metadata/properties" ma:root="true" ma:fieldsID="db3026f438b933c5462af570e5a98979" ns2:_="">
    <xsd:import namespace="20da1731-6014-4fd9-a83d-4524dab542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a1731-6014-4fd9-a83d-4524dab542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26B7DB-B465-4552-AF55-7D499A08A4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4A5662-6A96-4EE8-B0FA-7252D54286A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384B87F-3771-4E20-B203-36C71EF14A95}">
  <ds:schemaRefs>
    <ds:schemaRef ds:uri="20da1731-6014-4fd9-a83d-4524dab5429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271</Words>
  <Application>Microsoft Office PowerPoint</Application>
  <PresentationFormat>Widescreen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Helpful tips for using the slide(s) </vt:lpstr>
      <vt:lpstr>GLP-1 Management Program</vt:lpstr>
      <vt:lpstr>Rebate Eligibility (Wegovy/Zepbound)</vt:lpstr>
      <vt:lpstr>Data Exchange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Bresnahan, Claire</dc:creator>
  <cp:lastModifiedBy>Bresnahan, Claire</cp:lastModifiedBy>
  <cp:revision>83</cp:revision>
  <dcterms:created xsi:type="dcterms:W3CDTF">2026-01-13T21:39:46Z</dcterms:created>
  <dcterms:modified xsi:type="dcterms:W3CDTF">2026-02-12T20:26:40Z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0x010100C0BF4439B50FA645B575403EDF418892</vt:lpwstr>
  </property>
  <property fmtid="{D5CDD505-2E9C-101B-9397-08002B2CF9AE}" pid="3" name="MSIP_Label_380a8334-8d79-4e2a-acf9-d055bd383803_Enabled">
    <vt:lpwstr>true</vt:lpwstr>
  </property>
  <property fmtid="{D5CDD505-2E9C-101B-9397-08002B2CF9AE}" pid="4" name="MSIP_Label_380a8334-8d79-4e2a-acf9-d055bd383803_SetDate">
    <vt:lpwstr>2026-01-13T21:40:04Z</vt:lpwstr>
  </property>
  <property fmtid="{D5CDD505-2E9C-101B-9397-08002B2CF9AE}" pid="5" name="MSIP_Label_380a8334-8d79-4e2a-acf9-d055bd383803_Method">
    <vt:lpwstr>Privileged</vt:lpwstr>
  </property>
  <property fmtid="{D5CDD505-2E9C-101B-9397-08002B2CF9AE}" pid="6" name="MSIP_Label_380a8334-8d79-4e2a-acf9-d055bd383803_Name">
    <vt:lpwstr>Internal</vt:lpwstr>
  </property>
  <property fmtid="{D5CDD505-2E9C-101B-9397-08002B2CF9AE}" pid="7" name="MSIP_Label_380a8334-8d79-4e2a-acf9-d055bd383803_SiteId">
    <vt:lpwstr>791b26cb-3fdf-47c3-b85d-bd9f037e3e7f</vt:lpwstr>
  </property>
  <property fmtid="{D5CDD505-2E9C-101B-9397-08002B2CF9AE}" pid="8" name="MSIP_Label_380a8334-8d79-4e2a-acf9-d055bd383803_ActionId">
    <vt:lpwstr>6390d4f6-8768-48c2-8830-9624f61bc6a3</vt:lpwstr>
  </property>
  <property fmtid="{D5CDD505-2E9C-101B-9397-08002B2CF9AE}" pid="9" name="MSIP_Label_380a8334-8d79-4e2a-acf9-d055bd383803_ContentBits">
    <vt:lpwstr>0</vt:lpwstr>
  </property>
  <property fmtid="{D5CDD505-2E9C-101B-9397-08002B2CF9AE}" pid="10" name="MSIP_Label_380a8334-8d79-4e2a-acf9-d055bd383803_Tag">
    <vt:lpwstr>10, 0, 1, 2</vt:lpwstr>
  </property>
</Properties>
</file>