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5"/>
  </p:notesMasterIdLst>
  <p:sldIdLst>
    <p:sldId id="279" r:id="rId3"/>
    <p:sldId id="214748359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A35870-0FEC-36DA-2EB0-376E95D74227}" name="Hartings, Julie" initials="JH" userId="S::P958JV@glbcore.com::9a3ed85b-b541-4fc6-88e2-635e0e00b3bc" providerId="AD"/>
  <p188:author id="{85D1307D-E35D-ACBA-C223-8F57483FECBF}" name="Lennon, Lexi J      HHHH" initials="LL" userId="S::H10959@glbcore.com::d2926d6b-424b-488d-8e84-264b725fbc4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7" autoAdjust="0"/>
    <p:restoredTop sz="92661" autoAdjust="0"/>
  </p:normalViewPr>
  <p:slideViewPr>
    <p:cSldViewPr snapToGrid="0">
      <p:cViewPr varScale="1">
        <p:scale>
          <a:sx n="65" d="100"/>
          <a:sy n="65" d="100"/>
        </p:scale>
        <p:origin x="1147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8/10/relationships/authors" Target="author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snahan, Claire" userId="315adc12-828d-406a-bb74-825cc0a75cb0" providerId="ADAL" clId="{C4423E4D-1C9A-41E5-9C72-66410117D8E7}"/>
    <pc:docChg chg="modSld">
      <pc:chgData name="Bresnahan, Claire" userId="315adc12-828d-406a-bb74-825cc0a75cb0" providerId="ADAL" clId="{C4423E4D-1C9A-41E5-9C72-66410117D8E7}" dt="2026-02-12T20:24:32.517" v="0" actId="113"/>
      <pc:docMkLst>
        <pc:docMk/>
      </pc:docMkLst>
      <pc:sldChg chg="modSp mod">
        <pc:chgData name="Bresnahan, Claire" userId="315adc12-828d-406a-bb74-825cc0a75cb0" providerId="ADAL" clId="{C4423E4D-1C9A-41E5-9C72-66410117D8E7}" dt="2026-02-12T20:24:32.517" v="0" actId="113"/>
        <pc:sldMkLst>
          <pc:docMk/>
          <pc:sldMk cId="330542542" sldId="279"/>
        </pc:sldMkLst>
        <pc:spChg chg="mod">
          <ac:chgData name="Bresnahan, Claire" userId="315adc12-828d-406a-bb74-825cc0a75cb0" providerId="ADAL" clId="{C4423E4D-1C9A-41E5-9C72-66410117D8E7}" dt="2026-02-12T20:24:32.517" v="0" actId="113"/>
          <ac:spMkLst>
            <pc:docMk/>
            <pc:sldMk cId="330542542" sldId="279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7A429-A309-4F5B-B272-A66C7B8D5C8A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F83B02-5BBE-4199-87C7-5C75717494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3351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6CFAD1-D197-4A88-B173-A6412E995EE5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490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F83B02-5BBE-4199-87C7-5C757174940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59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47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137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09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. Infographic w/eyeb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0000" y="493199"/>
            <a:ext cx="7589836" cy="1065519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 noProof="0" dirty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558800"/>
            <a:ext cx="11473200" cy="419031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/>
              <a:t>Click to add text                                                                                                                                          Enter &amp; TAB to view next text style                                                                                                  SHIFT+TAB to view previous text style</a:t>
            </a:r>
            <a:endParaRPr lang="en-US" dirty="0"/>
          </a:p>
          <a:p>
            <a:pPr lvl="1"/>
            <a:r>
              <a:rPr lang="en-US" noProof="0" dirty="0"/>
              <a:t>Second level</a:t>
            </a:r>
            <a:endParaRPr lang="en-US" dirty="0"/>
          </a:p>
          <a:p>
            <a:pPr lvl="2"/>
            <a:r>
              <a:rPr lang="en-US" noProof="0" dirty="0"/>
              <a:t>Third level</a:t>
            </a:r>
            <a:endParaRPr lang="en-US" dirty="0"/>
          </a:p>
          <a:p>
            <a:pPr lvl="3"/>
            <a:r>
              <a:rPr lang="en-US" noProof="0" dirty="0"/>
              <a:t>Fourth level</a:t>
            </a:r>
            <a:endParaRPr lang="en-US" dirty="0"/>
          </a:p>
          <a:p>
            <a:pPr lvl="4"/>
            <a:r>
              <a:rPr lang="en-US" noProof="0" dirty="0"/>
              <a:t>Fifth level</a:t>
            </a:r>
            <a:endParaRPr lang="en-US"/>
          </a:p>
          <a:p>
            <a:pPr lvl="5"/>
            <a:r>
              <a:rPr lang="en-US" noProof="0" dirty="0"/>
              <a:t>6 level</a:t>
            </a:r>
            <a:endParaRPr lang="en-US"/>
          </a:p>
          <a:p>
            <a:pPr lvl="6"/>
            <a:r>
              <a:rPr lang="en-US" noProof="0" dirty="0"/>
              <a:t>7 level</a:t>
            </a:r>
            <a:endParaRPr lang="en-US"/>
          </a:p>
          <a:p>
            <a:pPr lvl="7"/>
            <a:r>
              <a:rPr lang="en-US" noProof="0" dirty="0"/>
              <a:t>8 level</a:t>
            </a:r>
            <a:endParaRPr lang="en-US"/>
          </a:p>
          <a:p>
            <a:pPr lvl="8"/>
            <a:r>
              <a:rPr lang="en-US" noProof="0" dirty="0"/>
              <a:t>9 level</a:t>
            </a:r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EBBE09B-35FB-4112-9ADF-BA0FEC378F7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60000" y="5749200"/>
            <a:ext cx="11473200" cy="370494"/>
          </a:xfrm>
        </p:spPr>
        <p:txBody>
          <a:bodyPr anchor="b"/>
          <a:lstStyle>
            <a:lvl1pPr marL="0" indent="0">
              <a:buNone/>
              <a:defRPr sz="90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notes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99B38F-58E3-4A4E-B317-D556CB4BD79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60000" y="287999"/>
            <a:ext cx="7588250" cy="204125"/>
          </a:xfrm>
        </p:spPr>
        <p:txBody>
          <a:bodyPr anchor="t" anchorCtr="0"/>
          <a:lstStyle>
            <a:lvl1pPr marL="0" indent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200" cap="all" spc="150" baseline="0">
                <a:solidFill>
                  <a:schemeClr val="accent3"/>
                </a:solidFill>
                <a:latin typeface="Consolas" panose="020B0609020204030204" pitchFamily="49" charset="0"/>
              </a:defRPr>
            </a:lvl1pPr>
          </a:lstStyle>
          <a:p>
            <a:pPr lvl="0"/>
            <a:r>
              <a:rPr lang="en-US" dirty="0"/>
              <a:t>Click to add title</a:t>
            </a:r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7CFCE50-9584-9DF3-1A6D-9DB843B2C10A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pPr algn="r"/>
            <a:fld id="{AD78F07B-10E2-4986-80B3-CB4C64A1CA0E}" type="datetime1">
              <a:rPr lang="en-US" smtClean="0"/>
              <a:t>2/12/2026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1EB77F1-4CE8-6D3E-4EBE-D5782485C18F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23AA811B-2EBD-4900-905E-5BE2064496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46391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81">
          <p15:clr>
            <a:srgbClr val="F26B43"/>
          </p15:clr>
        </p15:guide>
        <p15:guide id="2" orient="horz" pos="310">
          <p15:clr>
            <a:srgbClr val="F26B43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. Content w/eyeb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9999" y="533211"/>
            <a:ext cx="11468463" cy="1166400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 noProof="0" dirty="0"/>
              <a:t>Click to add title</a:t>
            </a:r>
            <a:endParaRPr lang="en-US" dirty="0"/>
          </a:p>
        </p:txBody>
      </p:sp>
      <p:sp>
        <p:nvSpPr>
          <p:cNvPr id="5" name="Text Placeholder eyebrow">
            <a:extLst>
              <a:ext uri="{FF2B5EF4-FFF2-40B4-BE49-F238E27FC236}">
                <a16:creationId xmlns:a16="http://schemas.microsoft.com/office/drawing/2014/main" id="{AC99B38F-58E3-4A4E-B317-D556CB4BD79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59999" y="296574"/>
            <a:ext cx="11468463" cy="232064"/>
          </a:xfrm>
        </p:spPr>
        <p:txBody>
          <a:bodyPr tIns="36000" anchor="t" anchorCtr="0"/>
          <a:lstStyle>
            <a:lvl1pPr marL="0" indent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1200" cap="all" spc="150" baseline="0">
                <a:solidFill>
                  <a:schemeClr val="accent3"/>
                </a:solidFill>
                <a:latin typeface="Consolas" panose="020B0609020204030204" pitchFamily="49" charset="0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spc="150">
                <a:solidFill>
                  <a:schemeClr val="accent3"/>
                </a:solidFill>
                <a:latin typeface="Consolas" panose="020B0609020204030204" pitchFamily="49" charset="0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spc="150">
                <a:solidFill>
                  <a:schemeClr val="accent3"/>
                </a:solidFill>
                <a:latin typeface="Consolas" panose="020B0609020204030204" pitchFamily="49" charset="0"/>
              </a:defRPr>
            </a:lvl3pPr>
            <a:lvl4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spc="150">
                <a:solidFill>
                  <a:schemeClr val="accent3"/>
                </a:solidFill>
                <a:latin typeface="Consolas" panose="020B0609020204030204" pitchFamily="49" charset="0"/>
              </a:defRPr>
            </a:lvl4pPr>
            <a:lvl5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spc="150">
                <a:solidFill>
                  <a:schemeClr val="accent3"/>
                </a:solidFill>
                <a:latin typeface="Consolas" panose="020B0609020204030204" pitchFamily="49" charset="0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spc="150">
                <a:solidFill>
                  <a:schemeClr val="accent3"/>
                </a:solidFill>
                <a:latin typeface="Consolas" panose="020B0609020204030204" pitchFamily="49" charset="0"/>
              </a:defRPr>
            </a:lvl6pPr>
            <a:lvl7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spc="150">
                <a:solidFill>
                  <a:schemeClr val="accent3"/>
                </a:solidFill>
                <a:latin typeface="Consolas" panose="020B0609020204030204" pitchFamily="49" charset="0"/>
              </a:defRPr>
            </a:lvl7pPr>
            <a:lvl8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spc="150">
                <a:solidFill>
                  <a:schemeClr val="accent3"/>
                </a:solidFill>
                <a:latin typeface="Consolas" panose="020B0609020204030204" pitchFamily="49" charset="0"/>
              </a:defRPr>
            </a:lvl8pPr>
            <a:lvl9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spc="150">
                <a:solidFill>
                  <a:schemeClr val="accent3"/>
                </a:solidFill>
                <a:latin typeface="Consolas" panose="020B0609020204030204" pitchFamily="49" charset="0"/>
              </a:defRPr>
            </a:lvl9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9999" y="1706399"/>
            <a:ext cx="11468463" cy="4042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noProof="0" dirty="0"/>
              <a:t>Click to add text                                                                                                                                                                                                       Enter &amp; TAB to view next text style                                                                                                                                                                      SHIFT+TAB to view previous text style</a:t>
            </a:r>
            <a:endParaRPr lang="en-US" dirty="0"/>
          </a:p>
        </p:txBody>
      </p:sp>
      <p:sp>
        <p:nvSpPr>
          <p:cNvPr id="14" name="Text Placeholder notes">
            <a:extLst>
              <a:ext uri="{FF2B5EF4-FFF2-40B4-BE49-F238E27FC236}">
                <a16:creationId xmlns:a16="http://schemas.microsoft.com/office/drawing/2014/main" id="{DEBBE09B-35FB-4112-9ADF-BA0FEC378F7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9999" y="5749200"/>
            <a:ext cx="11468463" cy="288000"/>
          </a:xfrm>
        </p:spPr>
        <p:txBody>
          <a:bodyPr anchor="b"/>
          <a:lstStyle>
            <a:lvl1pPr marL="0" indent="0">
              <a:buNone/>
              <a:defRPr sz="900" i="1">
                <a:solidFill>
                  <a:schemeClr val="tx1"/>
                </a:solidFill>
              </a:defRPr>
            </a:lvl1pPr>
            <a:lvl2pPr marL="0" indent="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  <a:defRPr sz="900" b="0" i="1" spc="0">
                <a:latin typeface="+mn-lt"/>
              </a:defRPr>
            </a:lvl2pPr>
            <a:lvl3pPr marL="0" indent="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  <a:defRPr sz="900" b="0" i="1" spc="0">
                <a:latin typeface="+mn-lt"/>
              </a:defRPr>
            </a:lvl3pPr>
            <a:lvl4pPr marL="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  <a:defRPr sz="900" b="0" i="1" spc="0">
                <a:latin typeface="+mn-lt"/>
              </a:defRPr>
            </a:lvl4pPr>
            <a:lvl5pPr marL="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  <a:defRPr sz="900" b="0" i="1" spc="0">
                <a:latin typeface="+mn-lt"/>
              </a:defRPr>
            </a:lvl5pPr>
            <a:lvl6pPr marL="0" indent="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  <a:defRPr sz="900" b="0" i="1" spc="0">
                <a:latin typeface="+mn-lt"/>
              </a:defRPr>
            </a:lvl6pPr>
            <a:lvl7pPr marL="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  <a:defRPr sz="900" b="0" i="1" spc="0">
                <a:latin typeface="+mn-lt"/>
              </a:defRPr>
            </a:lvl7pPr>
            <a:lvl8pPr marL="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  <a:defRPr sz="900" b="0" i="1" spc="0">
                <a:latin typeface="+mn-lt"/>
              </a:defRPr>
            </a:lvl8pPr>
            <a:lvl9pPr marL="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None/>
              <a:defRPr sz="900" b="0" i="1" spc="0">
                <a:latin typeface="+mn-lt"/>
              </a:defRPr>
            </a:lvl9pPr>
          </a:lstStyle>
          <a:p>
            <a:pPr lvl="0"/>
            <a:r>
              <a:rPr lang="en-US" dirty="0"/>
              <a:t>Insert notes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3C87B87-FE0D-EF82-079F-DDA73AC1F358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AE0A44D-7837-F4E7-499C-24E263F1F441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9CEAB03B-951E-4E57-82A5-325CE0994926}" type="datetime4">
              <a:rPr lang="en-US" smtClean="0"/>
              <a:t>February 12, 2026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1EB77F1-4CE8-6D3E-4EBE-D5782485C18F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23AA811B-2EBD-4900-905E-5BE2064496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5089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36">
          <p15:clr>
            <a:srgbClr val="A4A3A4"/>
          </p15:clr>
        </p15:guide>
        <p15:guide id="3" orient="horz" pos="1071">
          <p15:clr>
            <a:srgbClr val="A4A3A4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. Infographic w/eyeb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4A63ACE-2F21-4C6E-8E2B-F2CF74469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66800" y="6344191"/>
            <a:ext cx="266400" cy="1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3AA811B-2EBD-4900-905E-5BE20644961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13">
            <a:extLst>
              <a:ext uri="{FF2B5EF4-FFF2-40B4-BE49-F238E27FC236}">
                <a16:creationId xmlns:a16="http://schemas.microsoft.com/office/drawing/2014/main" id="{A08A0EB6-6EF6-4C48-A3C1-7BAD68A1AAF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092450" y="6344191"/>
            <a:ext cx="7943850" cy="180000"/>
          </a:xfrm>
        </p:spPr>
        <p:txBody>
          <a:bodyPr anchor="b"/>
          <a:lstStyle>
            <a:lvl1pPr marL="0" indent="0">
              <a:buNone/>
              <a:defRPr sz="800" i="1"/>
            </a:lvl1pPr>
          </a:lstStyle>
          <a:p>
            <a:pPr lvl="0"/>
            <a:r>
              <a:rPr lang="en-US" dirty="0"/>
              <a:t>Insert notes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7A655C7-CF4D-4744-9276-B426F65AE4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7189" y="518160"/>
            <a:ext cx="7589836" cy="1009650"/>
          </a:xfrm>
        </p:spPr>
        <p:txBody>
          <a:bodyPr/>
          <a:lstStyle>
            <a:lvl1pPr>
              <a:defRPr>
                <a:solidFill>
                  <a:srgbClr val="10407F"/>
                </a:solidFill>
              </a:defRPr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1A078DE2-BB05-4773-91CF-C33A6E4AA1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7188" y="306790"/>
            <a:ext cx="7589837" cy="269245"/>
          </a:xfrm>
          <a:prstGeom prst="rect">
            <a:avLst/>
          </a:prstGeom>
        </p:spPr>
        <p:txBody>
          <a:bodyPr lIns="0">
            <a:noAutofit/>
          </a:bodyPr>
          <a:lstStyle>
            <a:lvl1pPr marL="0" indent="0">
              <a:lnSpc>
                <a:spcPct val="85000"/>
              </a:lnSpc>
              <a:buNone/>
              <a:defRPr sz="1200" b="0" i="0" cap="all" spc="150" baseline="0">
                <a:solidFill>
                  <a:srgbClr val="10407F"/>
                </a:solidFill>
                <a:latin typeface="Consolas" panose="020B0609020204030204" pitchFamily="49" charset="0"/>
                <a:cs typeface="Consolas" panose="020B0609020204030204" pitchFamily="49" charset="0"/>
              </a:defRPr>
            </a:lvl1pPr>
          </a:lstStyle>
          <a:p>
            <a:pPr lvl="0"/>
            <a:r>
              <a:rPr lang="en-US" dirty="0"/>
              <a:t>Category or Subtopic Goes Here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1443C8-0FCA-6180-4073-983F49FAAFA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57187" y="6152400"/>
            <a:ext cx="2187492" cy="507216"/>
          </a:xfrm>
        </p:spPr>
        <p:txBody>
          <a:bodyPr/>
          <a:lstStyle>
            <a:lvl1pPr marL="0" indent="0">
              <a:buNone/>
              <a:defRPr sz="1100">
                <a:solidFill>
                  <a:srgbClr val="FF0000"/>
                </a:solidFill>
              </a:defRPr>
            </a:lvl1pPr>
          </a:lstStyle>
          <a:p>
            <a:r>
              <a:rPr lang="en-US" dirty="0"/>
              <a:t>Click icon to insert company logo</a:t>
            </a:r>
          </a:p>
        </p:txBody>
      </p:sp>
    </p:spTree>
    <p:extLst>
      <p:ext uri="{BB962C8B-B14F-4D97-AF65-F5344CB8AC3E}">
        <p14:creationId xmlns:p14="http://schemas.microsoft.com/office/powerpoint/2010/main" val="4122074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053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8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535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8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317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68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865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980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888B2-FAF3-47EC-A283-7C24E44B0984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D335F-F745-446C-A2A6-D72A2A60A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77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708" r:id="rId13"/>
    <p:sldLayoutId id="214748370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  <a:latin typeface="Aptos Display" panose="020B0004020202020204" pitchFamily="34" charset="0"/>
              </a:rPr>
              <a:t>Helpful tips for using the slide(s)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187" y="1527810"/>
            <a:ext cx="11220827" cy="102951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Feel free to modify the slide(s) to align with your company's colors, fonts, branding and voice</a:t>
            </a:r>
          </a:p>
          <a:p>
            <a:pPr marL="457200" indent="-45720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b="1" dirty="0">
                <a:latin typeface="Aptos" panose="020B0004020202020204" pitchFamily="34" charset="0"/>
              </a:rPr>
              <a:t>Delete this slide</a:t>
            </a:r>
          </a:p>
        </p:txBody>
      </p:sp>
    </p:spTree>
    <p:extLst>
      <p:ext uri="{BB962C8B-B14F-4D97-AF65-F5344CB8AC3E}">
        <p14:creationId xmlns:p14="http://schemas.microsoft.com/office/powerpoint/2010/main" val="33054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97602843-BDCB-F26A-2EAF-751AF21072DB}"/>
              </a:ext>
            </a:extLst>
          </p:cNvPr>
          <p:cNvSpPr/>
          <p:nvPr/>
        </p:nvSpPr>
        <p:spPr>
          <a:xfrm>
            <a:off x="7133644" y="1743470"/>
            <a:ext cx="4815272" cy="43484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noProof="0" dirty="0" err="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C0C592-4A8D-485F-F9D5-33A3121E5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99" y="533211"/>
            <a:ext cx="11468463" cy="335793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Express Scripts</a:t>
            </a:r>
            <a:r>
              <a:rPr lang="en-US" sz="2000" baseline="70000" dirty="0">
                <a:solidFill>
                  <a:schemeClr val="tx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® </a:t>
            </a:r>
            <a:r>
              <a:rPr lang="en-US" sz="3600" dirty="0">
                <a:solidFill>
                  <a:schemeClr val="tx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Home Delivery Pharmacy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477313-E3A3-C7EA-9267-5FD1C1146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999" y="1018978"/>
            <a:ext cx="11468463" cy="60438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 with Express Scripts Pharmacy to drive greater patient satisfaction through a start-to-finish cohesive experience.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D9FC6B9-A092-D59C-7823-450C136FA3E3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23AA811B-2EBD-4900-905E-5BE206449611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C22E2E1D-AB65-8E23-5C24-A2F46BFE85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99783" y="2660947"/>
            <a:ext cx="525714" cy="52097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30139B1-410F-D27F-480D-025FBED89893}"/>
              </a:ext>
            </a:extLst>
          </p:cNvPr>
          <p:cNvSpPr txBox="1"/>
          <p:nvPr/>
        </p:nvSpPr>
        <p:spPr>
          <a:xfrm>
            <a:off x="8123460" y="2673407"/>
            <a:ext cx="3474230" cy="80637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marR="0" lvl="0" fontAlgn="auto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latin typeface="Arial"/>
              </a:rPr>
              <a:t>Precision engineered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MS Gothic"/>
              </a:rPr>
              <a:t>Robotics, conveyor systems, bar code technology, unit of use, and high-volume automated fillers, </a:t>
            </a:r>
            <a:r>
              <a:rPr lang="en-US" sz="1100" dirty="0">
                <a:latin typeface="Arial"/>
                <a:ea typeface="MS Gothic"/>
              </a:rPr>
              <a:t>dispensing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</a:rPr>
              <a:t>, packaging, and shipment of 110K prescriptions per day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ea typeface="MS Gothic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0549E59A-7AFA-40BE-2DC4-09B48CE207B5}"/>
              </a:ext>
            </a:extLst>
          </p:cNvPr>
          <p:cNvGrpSpPr/>
          <p:nvPr/>
        </p:nvGrpSpPr>
        <p:grpSpPr>
          <a:xfrm>
            <a:off x="7524033" y="3624775"/>
            <a:ext cx="477215" cy="477214"/>
            <a:chOff x="7222491" y="-108229"/>
            <a:chExt cx="554038" cy="554037"/>
          </a:xfrm>
          <a:solidFill>
            <a:srgbClr val="002060"/>
          </a:solidFill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2E0BEBAC-31C0-F399-6A74-409233F81274}"/>
                </a:ext>
              </a:extLst>
            </p:cNvPr>
            <p:cNvGrpSpPr/>
            <p:nvPr/>
          </p:nvGrpSpPr>
          <p:grpSpPr>
            <a:xfrm>
              <a:off x="7222491" y="-108229"/>
              <a:ext cx="554038" cy="554037"/>
              <a:chOff x="7295516" y="525513"/>
              <a:chExt cx="554038" cy="554037"/>
            </a:xfrm>
            <a:grpFill/>
          </p:grpSpPr>
          <p:sp>
            <p:nvSpPr>
              <p:cNvPr id="19" name="Freeform 188">
                <a:extLst>
                  <a:ext uri="{FF2B5EF4-FFF2-40B4-BE49-F238E27FC236}">
                    <a16:creationId xmlns:a16="http://schemas.microsoft.com/office/drawing/2014/main" id="{7BB37B24-2D02-4506-EC5A-11572F8034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95516" y="525513"/>
                <a:ext cx="477838" cy="415925"/>
              </a:xfrm>
              <a:custGeom>
                <a:avLst/>
                <a:gdLst>
                  <a:gd name="T0" fmla="*/ 27 w 410"/>
                  <a:gd name="T1" fmla="*/ 237 h 356"/>
                  <a:gd name="T2" fmla="*/ 238 w 410"/>
                  <a:gd name="T3" fmla="*/ 26 h 356"/>
                  <a:gd name="T4" fmla="*/ 361 w 410"/>
                  <a:gd name="T5" fmla="*/ 66 h 356"/>
                  <a:gd name="T6" fmla="*/ 330 w 410"/>
                  <a:gd name="T7" fmla="*/ 66 h 356"/>
                  <a:gd name="T8" fmla="*/ 317 w 410"/>
                  <a:gd name="T9" fmla="*/ 79 h 356"/>
                  <a:gd name="T10" fmla="*/ 330 w 410"/>
                  <a:gd name="T11" fmla="*/ 92 h 356"/>
                  <a:gd name="T12" fmla="*/ 396 w 410"/>
                  <a:gd name="T13" fmla="*/ 92 h 356"/>
                  <a:gd name="T14" fmla="*/ 406 w 410"/>
                  <a:gd name="T15" fmla="*/ 88 h 356"/>
                  <a:gd name="T16" fmla="*/ 406 w 410"/>
                  <a:gd name="T17" fmla="*/ 88 h 356"/>
                  <a:gd name="T18" fmla="*/ 409 w 410"/>
                  <a:gd name="T19" fmla="*/ 76 h 356"/>
                  <a:gd name="T20" fmla="*/ 409 w 410"/>
                  <a:gd name="T21" fmla="*/ 13 h 356"/>
                  <a:gd name="T22" fmla="*/ 396 w 410"/>
                  <a:gd name="T23" fmla="*/ 0 h 356"/>
                  <a:gd name="T24" fmla="*/ 383 w 410"/>
                  <a:gd name="T25" fmla="*/ 13 h 356"/>
                  <a:gd name="T26" fmla="*/ 383 w 410"/>
                  <a:gd name="T27" fmla="*/ 49 h 356"/>
                  <a:gd name="T28" fmla="*/ 238 w 410"/>
                  <a:gd name="T29" fmla="*/ 0 h 356"/>
                  <a:gd name="T30" fmla="*/ 0 w 410"/>
                  <a:gd name="T31" fmla="*/ 237 h 356"/>
                  <a:gd name="T32" fmla="*/ 28 w 410"/>
                  <a:gd name="T33" fmla="*/ 349 h 356"/>
                  <a:gd name="T34" fmla="*/ 40 w 410"/>
                  <a:gd name="T35" fmla="*/ 356 h 356"/>
                  <a:gd name="T36" fmla="*/ 46 w 410"/>
                  <a:gd name="T37" fmla="*/ 355 h 356"/>
                  <a:gd name="T38" fmla="*/ 52 w 410"/>
                  <a:gd name="T39" fmla="*/ 337 h 356"/>
                  <a:gd name="T40" fmla="*/ 27 w 410"/>
                  <a:gd name="T41" fmla="*/ 237 h 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10" h="356">
                    <a:moveTo>
                      <a:pt x="27" y="237"/>
                    </a:moveTo>
                    <a:cubicBezTo>
                      <a:pt x="27" y="121"/>
                      <a:pt x="122" y="26"/>
                      <a:pt x="238" y="26"/>
                    </a:cubicBezTo>
                    <a:cubicBezTo>
                      <a:pt x="283" y="26"/>
                      <a:pt x="325" y="40"/>
                      <a:pt x="361" y="66"/>
                    </a:cubicBezTo>
                    <a:cubicBezTo>
                      <a:pt x="330" y="66"/>
                      <a:pt x="330" y="66"/>
                      <a:pt x="330" y="66"/>
                    </a:cubicBezTo>
                    <a:cubicBezTo>
                      <a:pt x="323" y="66"/>
                      <a:pt x="317" y="72"/>
                      <a:pt x="317" y="79"/>
                    </a:cubicBezTo>
                    <a:cubicBezTo>
                      <a:pt x="317" y="86"/>
                      <a:pt x="323" y="92"/>
                      <a:pt x="330" y="92"/>
                    </a:cubicBezTo>
                    <a:cubicBezTo>
                      <a:pt x="396" y="92"/>
                      <a:pt x="396" y="92"/>
                      <a:pt x="396" y="92"/>
                    </a:cubicBezTo>
                    <a:cubicBezTo>
                      <a:pt x="400" y="92"/>
                      <a:pt x="403" y="91"/>
                      <a:pt x="406" y="88"/>
                    </a:cubicBezTo>
                    <a:cubicBezTo>
                      <a:pt x="406" y="88"/>
                      <a:pt x="406" y="88"/>
                      <a:pt x="406" y="88"/>
                    </a:cubicBezTo>
                    <a:cubicBezTo>
                      <a:pt x="409" y="85"/>
                      <a:pt x="410" y="80"/>
                      <a:pt x="409" y="76"/>
                    </a:cubicBezTo>
                    <a:cubicBezTo>
                      <a:pt x="409" y="13"/>
                      <a:pt x="409" y="13"/>
                      <a:pt x="409" y="13"/>
                    </a:cubicBezTo>
                    <a:cubicBezTo>
                      <a:pt x="409" y="6"/>
                      <a:pt x="404" y="0"/>
                      <a:pt x="396" y="0"/>
                    </a:cubicBezTo>
                    <a:cubicBezTo>
                      <a:pt x="389" y="0"/>
                      <a:pt x="383" y="6"/>
                      <a:pt x="383" y="13"/>
                    </a:cubicBezTo>
                    <a:cubicBezTo>
                      <a:pt x="383" y="49"/>
                      <a:pt x="383" y="49"/>
                      <a:pt x="383" y="49"/>
                    </a:cubicBezTo>
                    <a:cubicBezTo>
                      <a:pt x="342" y="17"/>
                      <a:pt x="291" y="0"/>
                      <a:pt x="238" y="0"/>
                    </a:cubicBezTo>
                    <a:cubicBezTo>
                      <a:pt x="107" y="0"/>
                      <a:pt x="0" y="106"/>
                      <a:pt x="0" y="237"/>
                    </a:cubicBezTo>
                    <a:cubicBezTo>
                      <a:pt x="0" y="276"/>
                      <a:pt x="10" y="315"/>
                      <a:pt x="28" y="349"/>
                    </a:cubicBezTo>
                    <a:cubicBezTo>
                      <a:pt x="31" y="354"/>
                      <a:pt x="35" y="356"/>
                      <a:pt x="40" y="356"/>
                    </a:cubicBezTo>
                    <a:cubicBezTo>
                      <a:pt x="42" y="356"/>
                      <a:pt x="44" y="356"/>
                      <a:pt x="46" y="355"/>
                    </a:cubicBezTo>
                    <a:cubicBezTo>
                      <a:pt x="53" y="351"/>
                      <a:pt x="55" y="343"/>
                      <a:pt x="52" y="337"/>
                    </a:cubicBezTo>
                    <a:cubicBezTo>
                      <a:pt x="35" y="306"/>
                      <a:pt x="27" y="272"/>
                      <a:pt x="27" y="237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  <p:sp>
            <p:nvSpPr>
              <p:cNvPr id="20" name="Freeform 189">
                <a:extLst>
                  <a:ext uri="{FF2B5EF4-FFF2-40B4-BE49-F238E27FC236}">
                    <a16:creationId xmlns:a16="http://schemas.microsoft.com/office/drawing/2014/main" id="{55F1CA98-DF92-DBFB-2F56-17D57C573F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71716" y="660450"/>
                <a:ext cx="477838" cy="419100"/>
              </a:xfrm>
              <a:custGeom>
                <a:avLst/>
                <a:gdLst>
                  <a:gd name="T0" fmla="*/ 381 w 409"/>
                  <a:gd name="T1" fmla="*/ 9 h 359"/>
                  <a:gd name="T2" fmla="*/ 364 w 409"/>
                  <a:gd name="T3" fmla="*/ 4 h 359"/>
                  <a:gd name="T4" fmla="*/ 358 w 409"/>
                  <a:gd name="T5" fmla="*/ 22 h 359"/>
                  <a:gd name="T6" fmla="*/ 383 w 409"/>
                  <a:gd name="T7" fmla="*/ 121 h 359"/>
                  <a:gd name="T8" fmla="*/ 172 w 409"/>
                  <a:gd name="T9" fmla="*/ 332 h 359"/>
                  <a:gd name="T10" fmla="*/ 49 w 409"/>
                  <a:gd name="T11" fmla="*/ 293 h 359"/>
                  <a:gd name="T12" fmla="*/ 80 w 409"/>
                  <a:gd name="T13" fmla="*/ 293 h 359"/>
                  <a:gd name="T14" fmla="*/ 93 w 409"/>
                  <a:gd name="T15" fmla="*/ 280 h 359"/>
                  <a:gd name="T16" fmla="*/ 80 w 409"/>
                  <a:gd name="T17" fmla="*/ 266 h 359"/>
                  <a:gd name="T18" fmla="*/ 14 w 409"/>
                  <a:gd name="T19" fmla="*/ 266 h 359"/>
                  <a:gd name="T20" fmla="*/ 4 w 409"/>
                  <a:gd name="T21" fmla="*/ 270 h 359"/>
                  <a:gd name="T22" fmla="*/ 4 w 409"/>
                  <a:gd name="T23" fmla="*/ 271 h 359"/>
                  <a:gd name="T24" fmla="*/ 0 w 409"/>
                  <a:gd name="T25" fmla="*/ 283 h 359"/>
                  <a:gd name="T26" fmla="*/ 0 w 409"/>
                  <a:gd name="T27" fmla="*/ 346 h 359"/>
                  <a:gd name="T28" fmla="*/ 14 w 409"/>
                  <a:gd name="T29" fmla="*/ 359 h 359"/>
                  <a:gd name="T30" fmla="*/ 27 w 409"/>
                  <a:gd name="T31" fmla="*/ 346 h 359"/>
                  <a:gd name="T32" fmla="*/ 27 w 409"/>
                  <a:gd name="T33" fmla="*/ 309 h 359"/>
                  <a:gd name="T34" fmla="*/ 172 w 409"/>
                  <a:gd name="T35" fmla="*/ 359 h 359"/>
                  <a:gd name="T36" fmla="*/ 409 w 409"/>
                  <a:gd name="T37" fmla="*/ 121 h 359"/>
                  <a:gd name="T38" fmla="*/ 381 w 409"/>
                  <a:gd name="T39" fmla="*/ 9 h 3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409" h="359">
                    <a:moveTo>
                      <a:pt x="381" y="9"/>
                    </a:moveTo>
                    <a:cubicBezTo>
                      <a:pt x="378" y="3"/>
                      <a:pt x="370" y="0"/>
                      <a:pt x="364" y="4"/>
                    </a:cubicBezTo>
                    <a:cubicBezTo>
                      <a:pt x="357" y="7"/>
                      <a:pt x="355" y="15"/>
                      <a:pt x="358" y="22"/>
                    </a:cubicBezTo>
                    <a:cubicBezTo>
                      <a:pt x="374" y="52"/>
                      <a:pt x="383" y="87"/>
                      <a:pt x="383" y="121"/>
                    </a:cubicBezTo>
                    <a:cubicBezTo>
                      <a:pt x="383" y="238"/>
                      <a:pt x="288" y="332"/>
                      <a:pt x="172" y="332"/>
                    </a:cubicBezTo>
                    <a:cubicBezTo>
                      <a:pt x="127" y="332"/>
                      <a:pt x="85" y="318"/>
                      <a:pt x="49" y="293"/>
                    </a:cubicBezTo>
                    <a:cubicBezTo>
                      <a:pt x="80" y="293"/>
                      <a:pt x="80" y="293"/>
                      <a:pt x="80" y="293"/>
                    </a:cubicBezTo>
                    <a:cubicBezTo>
                      <a:pt x="87" y="293"/>
                      <a:pt x="93" y="287"/>
                      <a:pt x="93" y="280"/>
                    </a:cubicBezTo>
                    <a:cubicBezTo>
                      <a:pt x="93" y="272"/>
                      <a:pt x="87" y="266"/>
                      <a:pt x="80" y="266"/>
                    </a:cubicBezTo>
                    <a:cubicBezTo>
                      <a:pt x="14" y="266"/>
                      <a:pt x="14" y="266"/>
                      <a:pt x="14" y="266"/>
                    </a:cubicBezTo>
                    <a:cubicBezTo>
                      <a:pt x="10" y="266"/>
                      <a:pt x="7" y="268"/>
                      <a:pt x="4" y="270"/>
                    </a:cubicBezTo>
                    <a:cubicBezTo>
                      <a:pt x="4" y="270"/>
                      <a:pt x="4" y="271"/>
                      <a:pt x="4" y="271"/>
                    </a:cubicBezTo>
                    <a:cubicBezTo>
                      <a:pt x="1" y="274"/>
                      <a:pt x="0" y="278"/>
                      <a:pt x="0" y="283"/>
                    </a:cubicBezTo>
                    <a:cubicBezTo>
                      <a:pt x="0" y="346"/>
                      <a:pt x="0" y="346"/>
                      <a:pt x="0" y="346"/>
                    </a:cubicBezTo>
                    <a:cubicBezTo>
                      <a:pt x="0" y="353"/>
                      <a:pt x="6" y="359"/>
                      <a:pt x="14" y="359"/>
                    </a:cubicBezTo>
                    <a:cubicBezTo>
                      <a:pt x="21" y="359"/>
                      <a:pt x="27" y="353"/>
                      <a:pt x="27" y="346"/>
                    </a:cubicBezTo>
                    <a:cubicBezTo>
                      <a:pt x="27" y="309"/>
                      <a:pt x="27" y="309"/>
                      <a:pt x="27" y="309"/>
                    </a:cubicBezTo>
                    <a:cubicBezTo>
                      <a:pt x="68" y="341"/>
                      <a:pt x="119" y="359"/>
                      <a:pt x="172" y="359"/>
                    </a:cubicBezTo>
                    <a:cubicBezTo>
                      <a:pt x="303" y="359"/>
                      <a:pt x="409" y="252"/>
                      <a:pt x="409" y="121"/>
                    </a:cubicBezTo>
                    <a:cubicBezTo>
                      <a:pt x="409" y="82"/>
                      <a:pt x="400" y="44"/>
                      <a:pt x="381" y="9"/>
                    </a:cubicBezTo>
                    <a:close/>
                  </a:path>
                </a:pathLst>
              </a:cu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600"/>
              </a:p>
            </p:txBody>
          </p:sp>
        </p:grpSp>
        <p:sp>
          <p:nvSpPr>
            <p:cNvPr id="18" name="Freeform 292">
              <a:extLst>
                <a:ext uri="{FF2B5EF4-FFF2-40B4-BE49-F238E27FC236}">
                  <a16:creationId xmlns:a16="http://schemas.microsoft.com/office/drawing/2014/main" id="{8B9DB90B-5505-1B02-627C-8E64315BB5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388385" y="60045"/>
              <a:ext cx="222250" cy="217488"/>
            </a:xfrm>
            <a:custGeom>
              <a:avLst/>
              <a:gdLst>
                <a:gd name="T0" fmla="*/ 20 w 191"/>
                <a:gd name="T1" fmla="*/ 171 h 186"/>
                <a:gd name="T2" fmla="*/ 57 w 191"/>
                <a:gd name="T3" fmla="*/ 186 h 186"/>
                <a:gd name="T4" fmla="*/ 93 w 191"/>
                <a:gd name="T5" fmla="*/ 171 h 186"/>
                <a:gd name="T6" fmla="*/ 171 w 191"/>
                <a:gd name="T7" fmla="*/ 93 h 186"/>
                <a:gd name="T8" fmla="*/ 171 w 191"/>
                <a:gd name="T9" fmla="*/ 20 h 186"/>
                <a:gd name="T10" fmla="*/ 98 w 191"/>
                <a:gd name="T11" fmla="*/ 20 h 186"/>
                <a:gd name="T12" fmla="*/ 59 w 191"/>
                <a:gd name="T13" fmla="*/ 59 h 186"/>
                <a:gd name="T14" fmla="*/ 59 w 191"/>
                <a:gd name="T15" fmla="*/ 59 h 186"/>
                <a:gd name="T16" fmla="*/ 59 w 191"/>
                <a:gd name="T17" fmla="*/ 59 h 186"/>
                <a:gd name="T18" fmla="*/ 20 w 191"/>
                <a:gd name="T19" fmla="*/ 98 h 186"/>
                <a:gd name="T20" fmla="*/ 20 w 191"/>
                <a:gd name="T21" fmla="*/ 171 h 186"/>
                <a:gd name="T22" fmla="*/ 20 w 191"/>
                <a:gd name="T23" fmla="*/ 171 h 186"/>
                <a:gd name="T24" fmla="*/ 117 w 191"/>
                <a:gd name="T25" fmla="*/ 39 h 186"/>
                <a:gd name="T26" fmla="*/ 152 w 191"/>
                <a:gd name="T27" fmla="*/ 39 h 186"/>
                <a:gd name="T28" fmla="*/ 152 w 191"/>
                <a:gd name="T29" fmla="*/ 75 h 186"/>
                <a:gd name="T30" fmla="*/ 123 w 191"/>
                <a:gd name="T31" fmla="*/ 104 h 186"/>
                <a:gd name="T32" fmla="*/ 87 w 191"/>
                <a:gd name="T33" fmla="*/ 69 h 186"/>
                <a:gd name="T34" fmla="*/ 117 w 191"/>
                <a:gd name="T35" fmla="*/ 39 h 186"/>
                <a:gd name="T36" fmla="*/ 39 w 191"/>
                <a:gd name="T37" fmla="*/ 117 h 186"/>
                <a:gd name="T38" fmla="*/ 68 w 191"/>
                <a:gd name="T39" fmla="*/ 87 h 186"/>
                <a:gd name="T40" fmla="*/ 104 w 191"/>
                <a:gd name="T41" fmla="*/ 123 h 186"/>
                <a:gd name="T42" fmla="*/ 75 w 191"/>
                <a:gd name="T43" fmla="*/ 152 h 186"/>
                <a:gd name="T44" fmla="*/ 39 w 191"/>
                <a:gd name="T45" fmla="*/ 152 h 186"/>
                <a:gd name="T46" fmla="*/ 39 w 191"/>
                <a:gd name="T47" fmla="*/ 117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91" h="186">
                  <a:moveTo>
                    <a:pt x="20" y="171"/>
                  </a:moveTo>
                  <a:cubicBezTo>
                    <a:pt x="30" y="181"/>
                    <a:pt x="43" y="186"/>
                    <a:pt x="57" y="186"/>
                  </a:cubicBezTo>
                  <a:cubicBezTo>
                    <a:pt x="70" y="186"/>
                    <a:pt x="83" y="181"/>
                    <a:pt x="93" y="171"/>
                  </a:cubicBezTo>
                  <a:cubicBezTo>
                    <a:pt x="171" y="93"/>
                    <a:pt x="171" y="93"/>
                    <a:pt x="171" y="93"/>
                  </a:cubicBezTo>
                  <a:cubicBezTo>
                    <a:pt x="191" y="73"/>
                    <a:pt x="191" y="41"/>
                    <a:pt x="171" y="20"/>
                  </a:cubicBezTo>
                  <a:cubicBezTo>
                    <a:pt x="151" y="0"/>
                    <a:pt x="118" y="0"/>
                    <a:pt x="98" y="20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20" y="98"/>
                    <a:pt x="20" y="98"/>
                    <a:pt x="20" y="98"/>
                  </a:cubicBezTo>
                  <a:cubicBezTo>
                    <a:pt x="0" y="118"/>
                    <a:pt x="0" y="151"/>
                    <a:pt x="20" y="171"/>
                  </a:cubicBezTo>
                  <a:cubicBezTo>
                    <a:pt x="20" y="171"/>
                    <a:pt x="20" y="171"/>
                    <a:pt x="20" y="171"/>
                  </a:cubicBezTo>
                  <a:close/>
                  <a:moveTo>
                    <a:pt x="117" y="39"/>
                  </a:moveTo>
                  <a:cubicBezTo>
                    <a:pt x="126" y="29"/>
                    <a:pt x="142" y="29"/>
                    <a:pt x="152" y="39"/>
                  </a:cubicBezTo>
                  <a:cubicBezTo>
                    <a:pt x="162" y="49"/>
                    <a:pt x="162" y="65"/>
                    <a:pt x="152" y="75"/>
                  </a:cubicBezTo>
                  <a:cubicBezTo>
                    <a:pt x="123" y="104"/>
                    <a:pt x="123" y="104"/>
                    <a:pt x="123" y="104"/>
                  </a:cubicBezTo>
                  <a:cubicBezTo>
                    <a:pt x="87" y="69"/>
                    <a:pt x="87" y="69"/>
                    <a:pt x="87" y="69"/>
                  </a:cubicBezTo>
                  <a:lnTo>
                    <a:pt x="117" y="39"/>
                  </a:lnTo>
                  <a:close/>
                  <a:moveTo>
                    <a:pt x="39" y="117"/>
                  </a:moveTo>
                  <a:cubicBezTo>
                    <a:pt x="68" y="87"/>
                    <a:pt x="68" y="87"/>
                    <a:pt x="68" y="87"/>
                  </a:cubicBezTo>
                  <a:cubicBezTo>
                    <a:pt x="104" y="123"/>
                    <a:pt x="104" y="123"/>
                    <a:pt x="104" y="123"/>
                  </a:cubicBezTo>
                  <a:cubicBezTo>
                    <a:pt x="75" y="152"/>
                    <a:pt x="75" y="152"/>
                    <a:pt x="75" y="152"/>
                  </a:cubicBezTo>
                  <a:cubicBezTo>
                    <a:pt x="65" y="162"/>
                    <a:pt x="49" y="162"/>
                    <a:pt x="39" y="152"/>
                  </a:cubicBezTo>
                  <a:cubicBezTo>
                    <a:pt x="29" y="143"/>
                    <a:pt x="29" y="127"/>
                    <a:pt x="39" y="117"/>
                  </a:cubicBez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DF30BD07-751B-066C-88EE-5B1F7105FE21}"/>
              </a:ext>
            </a:extLst>
          </p:cNvPr>
          <p:cNvSpPr txBox="1"/>
          <p:nvPr/>
        </p:nvSpPr>
        <p:spPr>
          <a:xfrm>
            <a:off x="8123460" y="3599132"/>
            <a:ext cx="3326576" cy="63709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1600" b="1" dirty="0">
                <a:latin typeface="Arial"/>
              </a:rPr>
              <a:t>Large-scale inventory</a:t>
            </a:r>
          </a:p>
          <a:p>
            <a:pPr>
              <a:spcAft>
                <a:spcPts val="600"/>
              </a:spcAft>
              <a:defRPr/>
            </a:pPr>
            <a:r>
              <a:rPr lang="en-US" sz="1100" dirty="0">
                <a:latin typeface="Arial"/>
                <a:ea typeface="MS Gothic"/>
              </a:rPr>
              <a:t>5K NDC’s in stock daily, with new shipments received Monday – Friday </a:t>
            </a:r>
          </a:p>
        </p:txBody>
      </p:sp>
      <p:pic>
        <p:nvPicPr>
          <p:cNvPr id="22" name="Graphic 21">
            <a:extLst>
              <a:ext uri="{FF2B5EF4-FFF2-40B4-BE49-F238E27FC236}">
                <a16:creationId xmlns:a16="http://schemas.microsoft.com/office/drawing/2014/main" id="{BB9DA640-8DC9-D52A-904F-1E8AD905C6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476333" y="5311522"/>
            <a:ext cx="572614" cy="572614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92F5D03-BC59-D7C5-0FA5-CDC775BEB311}"/>
              </a:ext>
            </a:extLst>
          </p:cNvPr>
          <p:cNvSpPr txBox="1"/>
          <p:nvPr/>
        </p:nvSpPr>
        <p:spPr>
          <a:xfrm>
            <a:off x="8123460" y="5320110"/>
            <a:ext cx="3371169" cy="637097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1600" b="1" dirty="0">
                <a:latin typeface="Arial"/>
              </a:rPr>
              <a:t>Geographic routing</a:t>
            </a:r>
          </a:p>
          <a:p>
            <a:pPr>
              <a:spcAft>
                <a:spcPts val="600"/>
              </a:spcAft>
              <a:defRPr/>
            </a:pPr>
            <a:r>
              <a:rPr lang="en-US" sz="1100" dirty="0">
                <a:latin typeface="Arial"/>
                <a:ea typeface="MS Gothic"/>
              </a:rPr>
              <a:t>Three situational weather events</a:t>
            </a:r>
            <a:r>
              <a:rPr lang="en-US" sz="1100" baseline="30000" dirty="0">
                <a:latin typeface="Arial"/>
                <a:ea typeface="MS Gothic"/>
              </a:rPr>
              <a:t>2 </a:t>
            </a:r>
            <a:r>
              <a:rPr lang="en-US" sz="1100" dirty="0">
                <a:latin typeface="Arial"/>
                <a:ea typeface="MS Gothic"/>
              </a:rPr>
              <a:t>with no impact and no drug therapy interruption</a:t>
            </a:r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755701D7-1200-AB98-9D22-5A06D02B8C5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467330" y="4355579"/>
            <a:ext cx="590621" cy="590621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5C489CEC-642E-08DB-47DE-39102F1F58EF}"/>
              </a:ext>
            </a:extLst>
          </p:cNvPr>
          <p:cNvSpPr txBox="1"/>
          <p:nvPr/>
        </p:nvSpPr>
        <p:spPr>
          <a:xfrm>
            <a:off x="8123460" y="4385798"/>
            <a:ext cx="3371169" cy="806375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r>
              <a:rPr lang="en-US" sz="1600" b="1" dirty="0">
                <a:latin typeface="Arial"/>
              </a:rPr>
              <a:t>Lean Six Sigma methodology</a:t>
            </a:r>
          </a:p>
          <a:p>
            <a:pPr>
              <a:spcAft>
                <a:spcPts val="600"/>
              </a:spcAft>
              <a:defRPr/>
            </a:pPr>
            <a:r>
              <a:rPr lang="en-US" sz="1100" dirty="0">
                <a:latin typeface="Arial"/>
                <a:ea typeface="MS Gothic"/>
              </a:rPr>
              <a:t>Employing Six Sigma quality methodologies, master black belts, and lean manufacturing resulting in an overall accuracy rate of 99.999% in 2024</a:t>
            </a:r>
          </a:p>
        </p:txBody>
      </p:sp>
      <p:sp>
        <p:nvSpPr>
          <p:cNvPr id="28" name="Text Placeholder 30">
            <a:extLst>
              <a:ext uri="{FF2B5EF4-FFF2-40B4-BE49-F238E27FC236}">
                <a16:creationId xmlns:a16="http://schemas.microsoft.com/office/drawing/2014/main" id="{FB49DFAA-6AB6-CD0E-710C-4CEAABEC6DA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18989" y="6258888"/>
            <a:ext cx="7629958" cy="35825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1. Analysis of internal data from the Impact of Dispensing Channel on Medication Adherence and Healthcare Utilization report, December 2023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2. Based on January 2025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515FB7D-26F0-EC08-6174-6B4C065D01C7}"/>
              </a:ext>
            </a:extLst>
          </p:cNvPr>
          <p:cNvSpPr/>
          <p:nvPr/>
        </p:nvSpPr>
        <p:spPr>
          <a:xfrm>
            <a:off x="364953" y="1754077"/>
            <a:ext cx="3474230" cy="43484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28600" tIns="640080" rIns="274320" bIns="0" rtlCol="0" anchor="ctr" anchorCtr="0"/>
          <a:lstStyle/>
          <a:p>
            <a:pPr marL="0" indent="0">
              <a:spcAft>
                <a:spcPts val="1200"/>
              </a:spcAft>
              <a:buNone/>
            </a:pPr>
            <a:r>
              <a:rPr lang="en-US" sz="2000" b="1" kern="1300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 delivery brings bigger savings, improved adherence and better health.</a:t>
            </a:r>
          </a:p>
          <a:p>
            <a:pPr>
              <a:spcAft>
                <a:spcPts val="1200"/>
              </a:spcAft>
            </a:pPr>
            <a:r>
              <a:rPr lang="en-US" sz="1600" b="0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Members are</a:t>
            </a:r>
            <a:r>
              <a:rPr lang="en-US" sz="1600" b="1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2x–3x more likely </a:t>
            </a:r>
            <a:r>
              <a:rPr lang="en-US" sz="1600" b="0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be adherent after switching to home delivery.</a:t>
            </a:r>
            <a:r>
              <a:rPr lang="en-US" sz="1600" b="0" kern="12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300" spc="-2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798250F4-2B79-55AC-6201-866AB0CBD787}"/>
              </a:ext>
            </a:extLst>
          </p:cNvPr>
          <p:cNvGrpSpPr/>
          <p:nvPr/>
        </p:nvGrpSpPr>
        <p:grpSpPr>
          <a:xfrm>
            <a:off x="600425" y="1935728"/>
            <a:ext cx="747628" cy="499948"/>
            <a:chOff x="4429125" y="9923463"/>
            <a:chExt cx="517525" cy="346075"/>
          </a:xfrm>
          <a:solidFill>
            <a:schemeClr val="bg1"/>
          </a:solidFill>
        </p:grpSpPr>
        <p:sp>
          <p:nvSpPr>
            <p:cNvPr id="33" name="Freeform 169">
              <a:extLst>
                <a:ext uri="{FF2B5EF4-FFF2-40B4-BE49-F238E27FC236}">
                  <a16:creationId xmlns:a16="http://schemas.microsoft.com/office/drawing/2014/main" id="{AABBF190-BC72-A666-191E-105544EEE7C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16450" y="10025063"/>
              <a:ext cx="139700" cy="153988"/>
            </a:xfrm>
            <a:custGeom>
              <a:avLst/>
              <a:gdLst>
                <a:gd name="T0" fmla="*/ 66 w 78"/>
                <a:gd name="T1" fmla="*/ 42 h 86"/>
                <a:gd name="T2" fmla="*/ 56 w 78"/>
                <a:gd name="T3" fmla="*/ 53 h 86"/>
                <a:gd name="T4" fmla="*/ 47 w 78"/>
                <a:gd name="T5" fmla="*/ 43 h 86"/>
                <a:gd name="T6" fmla="*/ 56 w 78"/>
                <a:gd name="T7" fmla="*/ 24 h 86"/>
                <a:gd name="T8" fmla="*/ 32 w 78"/>
                <a:gd name="T9" fmla="*/ 0 h 86"/>
                <a:gd name="T10" fmla="*/ 16 w 78"/>
                <a:gd name="T11" fmla="*/ 0 h 86"/>
                <a:gd name="T12" fmla="*/ 0 w 78"/>
                <a:gd name="T13" fmla="*/ 0 h 86"/>
                <a:gd name="T14" fmla="*/ 0 w 78"/>
                <a:gd name="T15" fmla="*/ 48 h 86"/>
                <a:gd name="T16" fmla="*/ 0 w 78"/>
                <a:gd name="T17" fmla="*/ 80 h 86"/>
                <a:gd name="T18" fmla="*/ 16 w 78"/>
                <a:gd name="T19" fmla="*/ 80 h 86"/>
                <a:gd name="T20" fmla="*/ 16 w 78"/>
                <a:gd name="T21" fmla="*/ 48 h 86"/>
                <a:gd name="T22" fmla="*/ 21 w 78"/>
                <a:gd name="T23" fmla="*/ 48 h 86"/>
                <a:gd name="T24" fmla="*/ 34 w 78"/>
                <a:gd name="T25" fmla="*/ 54 h 86"/>
                <a:gd name="T26" fmla="*/ 45 w 78"/>
                <a:gd name="T27" fmla="*/ 64 h 86"/>
                <a:gd name="T28" fmla="*/ 34 w 78"/>
                <a:gd name="T29" fmla="*/ 74 h 86"/>
                <a:gd name="T30" fmla="*/ 46 w 78"/>
                <a:gd name="T31" fmla="*/ 86 h 86"/>
                <a:gd name="T32" fmla="*/ 56 w 78"/>
                <a:gd name="T33" fmla="*/ 75 h 86"/>
                <a:gd name="T34" fmla="*/ 66 w 78"/>
                <a:gd name="T35" fmla="*/ 86 h 86"/>
                <a:gd name="T36" fmla="*/ 78 w 78"/>
                <a:gd name="T37" fmla="*/ 74 h 86"/>
                <a:gd name="T38" fmla="*/ 67 w 78"/>
                <a:gd name="T39" fmla="*/ 64 h 86"/>
                <a:gd name="T40" fmla="*/ 78 w 78"/>
                <a:gd name="T41" fmla="*/ 54 h 86"/>
                <a:gd name="T42" fmla="*/ 66 w 78"/>
                <a:gd name="T43" fmla="*/ 42 h 86"/>
                <a:gd name="T44" fmla="*/ 32 w 78"/>
                <a:gd name="T45" fmla="*/ 32 h 86"/>
                <a:gd name="T46" fmla="*/ 21 w 78"/>
                <a:gd name="T47" fmla="*/ 32 h 86"/>
                <a:gd name="T48" fmla="*/ 16 w 78"/>
                <a:gd name="T49" fmla="*/ 32 h 86"/>
                <a:gd name="T50" fmla="*/ 16 w 78"/>
                <a:gd name="T51" fmla="*/ 16 h 86"/>
                <a:gd name="T52" fmla="*/ 32 w 78"/>
                <a:gd name="T53" fmla="*/ 16 h 86"/>
                <a:gd name="T54" fmla="*/ 40 w 78"/>
                <a:gd name="T55" fmla="*/ 24 h 86"/>
                <a:gd name="T56" fmla="*/ 32 w 78"/>
                <a:gd name="T57" fmla="*/ 32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8" h="86">
                  <a:moveTo>
                    <a:pt x="66" y="42"/>
                  </a:moveTo>
                  <a:cubicBezTo>
                    <a:pt x="56" y="53"/>
                    <a:pt x="56" y="53"/>
                    <a:pt x="56" y="53"/>
                  </a:cubicBezTo>
                  <a:cubicBezTo>
                    <a:pt x="47" y="43"/>
                    <a:pt x="47" y="43"/>
                    <a:pt x="47" y="43"/>
                  </a:cubicBezTo>
                  <a:cubicBezTo>
                    <a:pt x="52" y="39"/>
                    <a:pt x="56" y="32"/>
                    <a:pt x="56" y="24"/>
                  </a:cubicBezTo>
                  <a:cubicBezTo>
                    <a:pt x="56" y="11"/>
                    <a:pt x="46" y="0"/>
                    <a:pt x="32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8"/>
                    <a:pt x="0" y="48"/>
                    <a:pt x="0" y="48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48"/>
                    <a:pt x="16" y="48"/>
                    <a:pt x="16" y="48"/>
                  </a:cubicBezTo>
                  <a:cubicBezTo>
                    <a:pt x="21" y="48"/>
                    <a:pt x="21" y="48"/>
                    <a:pt x="21" y="48"/>
                  </a:cubicBezTo>
                  <a:cubicBezTo>
                    <a:pt x="26" y="48"/>
                    <a:pt x="31" y="50"/>
                    <a:pt x="34" y="54"/>
                  </a:cubicBezTo>
                  <a:cubicBezTo>
                    <a:pt x="45" y="64"/>
                    <a:pt x="45" y="64"/>
                    <a:pt x="45" y="64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56" y="75"/>
                    <a:pt x="56" y="75"/>
                    <a:pt x="56" y="75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78" y="74"/>
                    <a:pt x="78" y="74"/>
                    <a:pt x="78" y="74"/>
                  </a:cubicBezTo>
                  <a:cubicBezTo>
                    <a:pt x="67" y="64"/>
                    <a:pt x="67" y="64"/>
                    <a:pt x="67" y="64"/>
                  </a:cubicBezTo>
                  <a:cubicBezTo>
                    <a:pt x="78" y="54"/>
                    <a:pt x="78" y="54"/>
                    <a:pt x="78" y="54"/>
                  </a:cubicBezTo>
                  <a:lnTo>
                    <a:pt x="66" y="42"/>
                  </a:lnTo>
                  <a:close/>
                  <a:moveTo>
                    <a:pt x="32" y="32"/>
                  </a:moveTo>
                  <a:cubicBezTo>
                    <a:pt x="21" y="32"/>
                    <a:pt x="21" y="32"/>
                    <a:pt x="21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32" y="16"/>
                    <a:pt x="32" y="16"/>
                    <a:pt x="32" y="16"/>
                  </a:cubicBezTo>
                  <a:cubicBezTo>
                    <a:pt x="37" y="16"/>
                    <a:pt x="40" y="20"/>
                    <a:pt x="40" y="24"/>
                  </a:cubicBezTo>
                  <a:cubicBezTo>
                    <a:pt x="40" y="28"/>
                    <a:pt x="37" y="32"/>
                    <a:pt x="32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170">
              <a:extLst>
                <a:ext uri="{FF2B5EF4-FFF2-40B4-BE49-F238E27FC236}">
                  <a16:creationId xmlns:a16="http://schemas.microsoft.com/office/drawing/2014/main" id="{72524212-0656-13A9-DBE5-D5F4388CB6F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29125" y="9923463"/>
              <a:ext cx="517525" cy="346075"/>
            </a:xfrm>
            <a:custGeom>
              <a:avLst/>
              <a:gdLst>
                <a:gd name="T0" fmla="*/ 0 w 326"/>
                <a:gd name="T1" fmla="*/ 0 h 218"/>
                <a:gd name="T2" fmla="*/ 0 w 326"/>
                <a:gd name="T3" fmla="*/ 218 h 218"/>
                <a:gd name="T4" fmla="*/ 326 w 326"/>
                <a:gd name="T5" fmla="*/ 218 h 218"/>
                <a:gd name="T6" fmla="*/ 326 w 326"/>
                <a:gd name="T7" fmla="*/ 60 h 218"/>
                <a:gd name="T8" fmla="*/ 266 w 326"/>
                <a:gd name="T9" fmla="*/ 0 h 218"/>
                <a:gd name="T10" fmla="*/ 0 w 326"/>
                <a:gd name="T11" fmla="*/ 0 h 218"/>
                <a:gd name="T12" fmla="*/ 308 w 326"/>
                <a:gd name="T13" fmla="*/ 200 h 218"/>
                <a:gd name="T14" fmla="*/ 18 w 326"/>
                <a:gd name="T15" fmla="*/ 200 h 218"/>
                <a:gd name="T16" fmla="*/ 18 w 326"/>
                <a:gd name="T17" fmla="*/ 19 h 218"/>
                <a:gd name="T18" fmla="*/ 254 w 326"/>
                <a:gd name="T19" fmla="*/ 19 h 218"/>
                <a:gd name="T20" fmla="*/ 254 w 326"/>
                <a:gd name="T21" fmla="*/ 73 h 218"/>
                <a:gd name="T22" fmla="*/ 308 w 326"/>
                <a:gd name="T23" fmla="*/ 73 h 218"/>
                <a:gd name="T24" fmla="*/ 308 w 326"/>
                <a:gd name="T25" fmla="*/ 200 h 218"/>
                <a:gd name="T26" fmla="*/ 272 w 326"/>
                <a:gd name="T27" fmla="*/ 31 h 218"/>
                <a:gd name="T28" fmla="*/ 295 w 326"/>
                <a:gd name="T29" fmla="*/ 55 h 218"/>
                <a:gd name="T30" fmla="*/ 272 w 326"/>
                <a:gd name="T31" fmla="*/ 55 h 218"/>
                <a:gd name="T32" fmla="*/ 272 w 326"/>
                <a:gd name="T33" fmla="*/ 31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6" h="218">
                  <a:moveTo>
                    <a:pt x="0" y="0"/>
                  </a:moveTo>
                  <a:lnTo>
                    <a:pt x="0" y="218"/>
                  </a:lnTo>
                  <a:lnTo>
                    <a:pt x="326" y="218"/>
                  </a:lnTo>
                  <a:lnTo>
                    <a:pt x="326" y="60"/>
                  </a:lnTo>
                  <a:lnTo>
                    <a:pt x="266" y="0"/>
                  </a:lnTo>
                  <a:lnTo>
                    <a:pt x="0" y="0"/>
                  </a:lnTo>
                  <a:close/>
                  <a:moveTo>
                    <a:pt x="308" y="200"/>
                  </a:moveTo>
                  <a:lnTo>
                    <a:pt x="18" y="200"/>
                  </a:lnTo>
                  <a:lnTo>
                    <a:pt x="18" y="19"/>
                  </a:lnTo>
                  <a:lnTo>
                    <a:pt x="254" y="19"/>
                  </a:lnTo>
                  <a:lnTo>
                    <a:pt x="254" y="73"/>
                  </a:lnTo>
                  <a:lnTo>
                    <a:pt x="308" y="73"/>
                  </a:lnTo>
                  <a:lnTo>
                    <a:pt x="308" y="200"/>
                  </a:lnTo>
                  <a:close/>
                  <a:moveTo>
                    <a:pt x="272" y="31"/>
                  </a:moveTo>
                  <a:lnTo>
                    <a:pt x="295" y="55"/>
                  </a:lnTo>
                  <a:lnTo>
                    <a:pt x="272" y="55"/>
                  </a:lnTo>
                  <a:lnTo>
                    <a:pt x="272" y="3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3518484F-9C8B-93D0-5074-EA00D6484204}"/>
              </a:ext>
            </a:extLst>
          </p:cNvPr>
          <p:cNvSpPr/>
          <p:nvPr/>
        </p:nvSpPr>
        <p:spPr>
          <a:xfrm>
            <a:off x="3701534" y="1754077"/>
            <a:ext cx="3474230" cy="43484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algn="ctr"/>
            <a:endParaRPr lang="en-US" sz="2000" noProof="0" dirty="0" err="1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9432200-268B-DEDE-C3BD-C47A10642D7F}"/>
              </a:ext>
            </a:extLst>
          </p:cNvPr>
          <p:cNvSpPr txBox="1"/>
          <p:nvPr/>
        </p:nvSpPr>
        <p:spPr>
          <a:xfrm>
            <a:off x="3915714" y="4425362"/>
            <a:ext cx="2967566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Pharmacy Support Services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hold the patient experience and leave the dispensing to Express Scripts Pharmacy.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A5F9FBE-74AC-A663-E371-07813375179D}"/>
              </a:ext>
            </a:extLst>
          </p:cNvPr>
          <p:cNvSpPr txBox="1"/>
          <p:nvPr/>
        </p:nvSpPr>
        <p:spPr>
          <a:xfrm>
            <a:off x="3900950" y="3130966"/>
            <a:ext cx="296756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End-to-End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Pharmacy Services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Expand your pharmacy network to include Express Scripts Pharmacy.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6A39801-2F66-6C0C-AE99-CF8AE8871EC2}"/>
              </a:ext>
            </a:extLst>
          </p:cNvPr>
          <p:cNvSpPr txBox="1"/>
          <p:nvPr/>
        </p:nvSpPr>
        <p:spPr>
          <a:xfrm>
            <a:off x="7589667" y="1886843"/>
            <a:ext cx="39032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Express Scripts Pharmacy,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b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pharmacy fulfillment partner: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E2356B3-33ED-114C-5D17-8216AC6BDB50}"/>
              </a:ext>
            </a:extLst>
          </p:cNvPr>
          <p:cNvSpPr txBox="1"/>
          <p:nvPr/>
        </p:nvSpPr>
        <p:spPr>
          <a:xfrm>
            <a:off x="3886481" y="2517644"/>
            <a:ext cx="302603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WAYS TO PARTNER:</a:t>
            </a:r>
          </a:p>
        </p:txBody>
      </p:sp>
    </p:spTree>
    <p:extLst>
      <p:ext uri="{BB962C8B-B14F-4D97-AF65-F5344CB8AC3E}">
        <p14:creationId xmlns:p14="http://schemas.microsoft.com/office/powerpoint/2010/main" val="579219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isl xmlns:xsd="http://www.w3.org/2001/XMLSchema" xmlns:xsi="http://www.w3.org/2001/XMLSchema-instance" xmlns="http://www.boldonjames.com/2008/01/sie/internal/label" sislVersion="0" policy="06dbc50a-7c40-497c-8ead-392c4a2b388e" origin="userSelected">
  <element uid="3a0f620a-74f7-4504-a030-448d9ea0e08a" value=""/>
  <element uid="id_classification_generalbusiness" value=""/>
  <element uid="0bf5a77d-3f3a-4e58-9a8a-1570d5e8454d" value=""/>
</sisl>
</file>

<file path=customXml/itemProps1.xml><?xml version="1.0" encoding="utf-8"?>
<ds:datastoreItem xmlns:ds="http://schemas.openxmlformats.org/officeDocument/2006/customXml" ds:itemID="{CD833A2F-8CC5-449C-95E2-DA4098AC8224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1864</TotalTime>
  <Words>247</Words>
  <Application>Microsoft Office PowerPoint</Application>
  <PresentationFormat>Widescreen</PresentationFormat>
  <Paragraphs>27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Calibri Light</vt:lpstr>
      <vt:lpstr>Consolas</vt:lpstr>
      <vt:lpstr>Office Theme</vt:lpstr>
      <vt:lpstr>Helpful tips for using the slide(s) </vt:lpstr>
      <vt:lpstr>Express Scripts® Home Delivery Pharmacy</vt:lpstr>
    </vt:vector>
  </TitlesOfParts>
  <Company>Express Scripts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Banasiewicz, Lexi J      HHHH</dc:creator>
  <cp:lastModifiedBy>Bresnahan, Claire</cp:lastModifiedBy>
  <cp:revision>19</cp:revision>
  <dcterms:created xsi:type="dcterms:W3CDTF">2023-07-27T17:14:50Z</dcterms:created>
  <dcterms:modified xsi:type="dcterms:W3CDTF">2026-02-12T20:24:43Z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74f905ac-66fa-47ef-ada3-39d86d40801f</vt:lpwstr>
  </property>
  <property fmtid="{D5CDD505-2E9C-101B-9397-08002B2CF9AE}" pid="3" name="bjClsUserRVM">
    <vt:lpwstr>[]</vt:lpwstr>
  </property>
  <property fmtid="{D5CDD505-2E9C-101B-9397-08002B2CF9AE}" pid="4" name="bjSaver">
    <vt:lpwstr>3dh3D9TL2CKfaRcMxzYgkB9ifCPspJqH</vt:lpwstr>
  </property>
  <property fmtid="{D5CDD505-2E9C-101B-9397-08002B2CF9AE}" pid="5" name="bjDocumentSecurityLabel">
    <vt:lpwstr>Internal</vt:lpwstr>
  </property>
  <property fmtid="{D5CDD505-2E9C-101B-9397-08002B2CF9AE}" pid="6" name="bjESIDataClassification">
    <vt:lpwstr>XYZZYInternalfwo[qei34890ty@^C@#%^11dc45</vt:lpwstr>
  </property>
  <property fmtid="{D5CDD505-2E9C-101B-9397-08002B2CF9AE}" pid="7" name="bjDocumentLabelXML">
    <vt:lpwstr>&lt;?xml version="1.0" encoding="us-ascii"?&gt;&lt;sisl xmlns:xsd="http://www.w3.org/2001/XMLSchema" xmlns:xsi="http://www.w3.org/2001/XMLSchema-instance" sislVersion="0" policy="06dbc50a-7c40-497c-8ead-392c4a2b388e" origin="userSelected" xmlns="http://www.boldonj</vt:lpwstr>
  </property>
  <property fmtid="{D5CDD505-2E9C-101B-9397-08002B2CF9AE}" pid="8" name="bjDocumentLabelXML-0">
    <vt:lpwstr>ames.com/2008/01/sie/internal/label"&gt;&lt;element uid="3a0f620a-74f7-4504-a030-448d9ea0e08a" value="" /&gt;&lt;element uid="id_classification_generalbusiness" value="" /&gt;&lt;element uid="0bf5a77d-3f3a-4e58-9a8a-1570d5e8454d" value="" /&gt;&lt;/sisl&gt;</vt:lpwstr>
  </property>
  <property fmtid="{D5CDD505-2E9C-101B-9397-08002B2CF9AE}" pid="9" name="MSIP_Label_380a8334-8d79-4e2a-acf9-d055bd383803_Enabled">
    <vt:lpwstr>true</vt:lpwstr>
  </property>
  <property fmtid="{D5CDD505-2E9C-101B-9397-08002B2CF9AE}" pid="10" name="MSIP_Label_380a8334-8d79-4e2a-acf9-d055bd383803_SetDate">
    <vt:lpwstr>2025-03-27T17:58:22Z</vt:lpwstr>
  </property>
  <property fmtid="{D5CDD505-2E9C-101B-9397-08002B2CF9AE}" pid="11" name="MSIP_Label_380a8334-8d79-4e2a-acf9-d055bd383803_Method">
    <vt:lpwstr>Privileged</vt:lpwstr>
  </property>
  <property fmtid="{D5CDD505-2E9C-101B-9397-08002B2CF9AE}" pid="12" name="MSIP_Label_380a8334-8d79-4e2a-acf9-d055bd383803_Name">
    <vt:lpwstr>Internal</vt:lpwstr>
  </property>
  <property fmtid="{D5CDD505-2E9C-101B-9397-08002B2CF9AE}" pid="13" name="MSIP_Label_380a8334-8d79-4e2a-acf9-d055bd383803_SiteId">
    <vt:lpwstr>791b26cb-3fdf-47c3-b85d-bd9f037e3e7f</vt:lpwstr>
  </property>
  <property fmtid="{D5CDD505-2E9C-101B-9397-08002B2CF9AE}" pid="14" name="MSIP_Label_380a8334-8d79-4e2a-acf9-d055bd383803_ActionId">
    <vt:lpwstr>530d33a9-1ccd-4bb8-b61a-fc2d4e06f681</vt:lpwstr>
  </property>
  <property fmtid="{D5CDD505-2E9C-101B-9397-08002B2CF9AE}" pid="15" name="MSIP_Label_380a8334-8d79-4e2a-acf9-d055bd383803_ContentBits">
    <vt:lpwstr>0</vt:lpwstr>
  </property>
  <property fmtid="{D5CDD505-2E9C-101B-9397-08002B2CF9AE}" pid="16" name="MSIP_Label_380a8334-8d79-4e2a-acf9-d055bd383803_Tag">
    <vt:lpwstr>10, 0, 1, 1</vt:lpwstr>
  </property>
</Properties>
</file>